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2"/>
  </p:notesMasterIdLst>
  <p:sldIdLst>
    <p:sldId id="307" r:id="rId3"/>
    <p:sldId id="309" r:id="rId4"/>
    <p:sldId id="267" r:id="rId5"/>
    <p:sldId id="268" r:id="rId6"/>
    <p:sldId id="310" r:id="rId7"/>
    <p:sldId id="311" r:id="rId8"/>
    <p:sldId id="312" r:id="rId9"/>
    <p:sldId id="313" r:id="rId10"/>
    <p:sldId id="314" r:id="rId11"/>
    <p:sldId id="315" r:id="rId12"/>
    <p:sldId id="275" r:id="rId13"/>
    <p:sldId id="316" r:id="rId14"/>
    <p:sldId id="317" r:id="rId15"/>
    <p:sldId id="318" r:id="rId16"/>
    <p:sldId id="319" r:id="rId17"/>
    <p:sldId id="280" r:id="rId18"/>
    <p:sldId id="281" r:id="rId19"/>
    <p:sldId id="282" r:id="rId20"/>
    <p:sldId id="320" r:id="rId21"/>
    <p:sldId id="321" r:id="rId22"/>
    <p:sldId id="322" r:id="rId23"/>
    <p:sldId id="323" r:id="rId24"/>
    <p:sldId id="324" r:id="rId25"/>
    <p:sldId id="288" r:id="rId26"/>
    <p:sldId id="325" r:id="rId27"/>
    <p:sldId id="290" r:id="rId28"/>
    <p:sldId id="326" r:id="rId29"/>
    <p:sldId id="327" r:id="rId30"/>
    <p:sldId id="328" r:id="rId31"/>
    <p:sldId id="329" r:id="rId32"/>
    <p:sldId id="330" r:id="rId33"/>
    <p:sldId id="297" r:id="rId34"/>
    <p:sldId id="331" r:id="rId35"/>
    <p:sldId id="332" r:id="rId36"/>
    <p:sldId id="333" r:id="rId37"/>
    <p:sldId id="334" r:id="rId38"/>
    <p:sldId id="335" r:id="rId39"/>
    <p:sldId id="336" r:id="rId40"/>
    <p:sldId id="337" r:id="rId41"/>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04" d="100"/>
          <a:sy n="104" d="100"/>
        </p:scale>
        <p:origin x="-17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0AC465-C763-4CB3-9401-52618C3A387A}" type="datetimeFigureOut">
              <a:rPr lang="es-ES" smtClean="0"/>
              <a:pPr/>
              <a:t>30/04/2014</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EA2E115-7E53-4F65-A718-4804DF0B710C}" type="slidenum">
              <a:rPr lang="es-ES" smtClean="0"/>
              <a:pPr/>
              <a:t>‹Nº›</a:t>
            </a:fld>
            <a:endParaRPr lang="es-E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34819"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smtClean="0"/>
          </a:p>
        </p:txBody>
      </p:sp>
      <p:sp>
        <p:nvSpPr>
          <p:cNvPr id="24580" name="3 Marcador de número de diapositiva"/>
          <p:cNvSpPr>
            <a:spLocks noGrp="1"/>
          </p:cNvSpPr>
          <p:nvPr>
            <p:ph type="sldNum" sz="quarter" idx="5"/>
          </p:nvPr>
        </p:nvSpPr>
        <p:spPr bwMode="auto">
          <a:extLst>
            <a:ext uri="{909E8E84-426E-40DD-AFC4-6F175D3DCCD1}"/>
            <a:ext uri="{91240B29-F687-4F45-9708-019B960494DF}"/>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C896F846-4CA1-4C3D-B7F9-7E0F2FB81B1B}" type="slidenum">
              <a:rPr lang="es-ES" smtClean="0"/>
              <a:pPr fontAlgn="base">
                <a:spcBef>
                  <a:spcPct val="0"/>
                </a:spcBef>
                <a:spcAft>
                  <a:spcPct val="0"/>
                </a:spcAft>
                <a:defRPr/>
              </a:pPr>
              <a:t>4</a:t>
            </a:fld>
            <a:endParaRPr lang="es-E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41987"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s-ES" smtClean="0"/>
              <a:t>Si ja prenia </a:t>
            </a:r>
            <a:r>
              <a:rPr lang="es-ES" b="1" smtClean="0"/>
              <a:t>Morfina</a:t>
            </a:r>
            <a:r>
              <a:rPr lang="es-ES" smtClean="0"/>
              <a:t> oral ½ de dosis a VSC, dosis: màxima no té límit superior. </a:t>
            </a:r>
          </a:p>
          <a:p>
            <a:pPr eaLnBrk="1" hangingPunct="1">
              <a:spcBef>
                <a:spcPct val="0"/>
              </a:spcBef>
            </a:pPr>
            <a:endParaRPr lang="es-ES" smtClean="0"/>
          </a:p>
          <a:p>
            <a:pPr eaLnBrk="1" hangingPunct="1">
              <a:spcBef>
                <a:spcPct val="0"/>
              </a:spcBef>
            </a:pPr>
            <a:r>
              <a:rPr lang="es-ES" smtClean="0"/>
              <a:t>Mites de la morfina:</a:t>
            </a:r>
          </a:p>
          <a:p>
            <a:pPr eaLnBrk="1" hangingPunct="1">
              <a:spcBef>
                <a:spcPct val="0"/>
              </a:spcBef>
            </a:pPr>
            <a:r>
              <a:rPr lang="es-ES" smtClean="0"/>
              <a:t>1.Perillosa perquè causa depresió respiratòria</a:t>
            </a:r>
          </a:p>
          <a:p>
            <a:pPr eaLnBrk="1" hangingPunct="1">
              <a:spcBef>
                <a:spcPct val="0"/>
              </a:spcBef>
            </a:pPr>
            <a:r>
              <a:rPr lang="es-ES" smtClean="0"/>
              <a:t>2.Via oral és inefectiva</a:t>
            </a:r>
          </a:p>
          <a:p>
            <a:pPr eaLnBrk="1" hangingPunct="1">
              <a:spcBef>
                <a:spcPct val="0"/>
              </a:spcBef>
            </a:pPr>
            <a:r>
              <a:rPr lang="es-ES" smtClean="0"/>
              <a:t>3.Provoca euforia</a:t>
            </a:r>
          </a:p>
          <a:p>
            <a:pPr eaLnBrk="1" hangingPunct="1">
              <a:spcBef>
                <a:spcPct val="0"/>
              </a:spcBef>
            </a:pPr>
            <a:r>
              <a:rPr lang="es-ES" smtClean="0"/>
              <a:t>4.La tolerancia és desenvolupa ràpidament</a:t>
            </a:r>
          </a:p>
          <a:p>
            <a:pPr eaLnBrk="1" hangingPunct="1">
              <a:spcBef>
                <a:spcPct val="0"/>
              </a:spcBef>
            </a:pPr>
            <a:r>
              <a:rPr lang="es-ES" smtClean="0"/>
              <a:t>5.Si està en tractament amb morfina vol dir que s´està morint</a:t>
            </a:r>
          </a:p>
          <a:p>
            <a:pPr eaLnBrk="1" hangingPunct="1">
              <a:spcBef>
                <a:spcPct val="0"/>
              </a:spcBef>
            </a:pPr>
            <a:r>
              <a:rPr lang="es-ES" smtClean="0"/>
              <a:t>6.Si te morfina a casa, li robaran</a:t>
            </a:r>
          </a:p>
          <a:p>
            <a:pPr eaLnBrk="1" hangingPunct="1">
              <a:spcBef>
                <a:spcPct val="0"/>
              </a:spcBef>
            </a:pPr>
            <a:r>
              <a:rPr lang="es-ES" smtClean="0"/>
              <a:t>7.El pacient utilitzarà la morfina per suicidar-se</a:t>
            </a:r>
          </a:p>
          <a:p>
            <a:pPr eaLnBrk="1" hangingPunct="1">
              <a:spcBef>
                <a:spcPct val="0"/>
              </a:spcBef>
            </a:pPr>
            <a:endParaRPr lang="es-ES" smtClean="0"/>
          </a:p>
          <a:p>
            <a:pPr eaLnBrk="1" hangingPunct="1">
              <a:spcBef>
                <a:spcPct val="0"/>
              </a:spcBef>
            </a:pPr>
            <a:r>
              <a:rPr lang="es-ES" b="1" smtClean="0"/>
              <a:t>Midazolam: </a:t>
            </a:r>
            <a:r>
              <a:rPr lang="es-ES" smtClean="0"/>
              <a:t>BZD de vida mitja molt curta (inici d´acció 2-3 min amb durada màxima 5h)</a:t>
            </a:r>
          </a:p>
          <a:p>
            <a:pPr eaLnBrk="1" hangingPunct="1">
              <a:spcBef>
                <a:spcPct val="0"/>
              </a:spcBef>
            </a:pPr>
            <a:r>
              <a:rPr lang="es-ES" b="1" smtClean="0"/>
              <a:t>Haloperidol: </a:t>
            </a:r>
            <a:r>
              <a:rPr lang="es-ES" smtClean="0"/>
              <a:t>neurolèptic. Indicació: antipsicotic en sdr confusional, agitació, antiemètic d´acció central (vòmits 2º a opioides)</a:t>
            </a:r>
            <a:endParaRPr lang="es-ES" b="1" smtClean="0"/>
          </a:p>
          <a:p>
            <a:pPr eaLnBrk="1" hangingPunct="1">
              <a:spcBef>
                <a:spcPct val="0"/>
              </a:spcBef>
            </a:pPr>
            <a:r>
              <a:rPr lang="es-ES" b="1" smtClean="0"/>
              <a:t>Hioscina: </a:t>
            </a:r>
            <a:r>
              <a:rPr lang="es-ES" smtClean="0"/>
              <a:t>anticolinèrgic. S´utilitza també la escopolamina com a tractament dels estertors.</a:t>
            </a:r>
          </a:p>
          <a:p>
            <a:pPr eaLnBrk="1" hangingPunct="1">
              <a:spcBef>
                <a:spcPct val="0"/>
              </a:spcBef>
            </a:pPr>
            <a:r>
              <a:rPr lang="es-ES" b="1" smtClean="0"/>
              <a:t/>
            </a:r>
            <a:br>
              <a:rPr lang="es-ES" b="1" smtClean="0"/>
            </a:br>
            <a:endParaRPr lang="es-ES" b="1" smtClean="0"/>
          </a:p>
        </p:txBody>
      </p:sp>
      <p:sp>
        <p:nvSpPr>
          <p:cNvPr id="31748" name="3 Marcador de número de diapositiva"/>
          <p:cNvSpPr>
            <a:spLocks noGrp="1"/>
          </p:cNvSpPr>
          <p:nvPr>
            <p:ph type="sldNum" sz="quarter" idx="5"/>
          </p:nvPr>
        </p:nvSpPr>
        <p:spPr bwMode="auto">
          <a:extLst>
            <a:ext uri="{909E8E84-426E-40DD-AFC4-6F175D3DCCD1}"/>
            <a:ext uri="{91240B29-F687-4F45-9708-019B960494DF}"/>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2488B2F-7669-4C32-9E79-609C7854F50F}" type="slidenum">
              <a:rPr lang="es-ES" smtClean="0"/>
              <a:pPr fontAlgn="base">
                <a:spcBef>
                  <a:spcPct val="0"/>
                </a:spcBef>
                <a:spcAft>
                  <a:spcPct val="0"/>
                </a:spcAft>
                <a:defRPr/>
              </a:pPr>
              <a:t>11</a:t>
            </a:fld>
            <a:endParaRPr lang="es-E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37891"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s-HN" smtClean="0"/>
              <a:t>Un dels punts crucials en el debat ètic sobre la sedació és la identificació que en ocasions es realitza entre sedació i una “eutanàsia lenta”, la qual cosa ha generat una gran controvèrsia.</a:t>
            </a:r>
          </a:p>
          <a:p>
            <a:pPr eaLnBrk="1" hangingPunct="1">
              <a:spcBef>
                <a:spcPct val="0"/>
              </a:spcBef>
            </a:pPr>
            <a:endParaRPr lang="es-HN" smtClean="0"/>
          </a:p>
          <a:p>
            <a:pPr eaLnBrk="1" hangingPunct="1">
              <a:spcBef>
                <a:spcPct val="0"/>
              </a:spcBef>
            </a:pPr>
            <a:r>
              <a:rPr lang="es-HN" smtClean="0"/>
              <a:t>La distinció entre sedació i eutanàsia recau essencialment en els següents</a:t>
            </a:r>
          </a:p>
          <a:p>
            <a:pPr eaLnBrk="1" hangingPunct="1">
              <a:spcBef>
                <a:spcPct val="0"/>
              </a:spcBef>
            </a:pPr>
            <a:r>
              <a:rPr lang="es-HN" smtClean="0"/>
              <a:t>aspectes:</a:t>
            </a:r>
          </a:p>
          <a:p>
            <a:pPr eaLnBrk="1" hangingPunct="1">
              <a:spcBef>
                <a:spcPct val="0"/>
              </a:spcBef>
            </a:pPr>
            <a:endParaRPr lang="es-HN" smtClean="0"/>
          </a:p>
          <a:p>
            <a:pPr eaLnBrk="1" hangingPunct="1">
              <a:spcBef>
                <a:spcPct val="0"/>
              </a:spcBef>
            </a:pPr>
            <a:r>
              <a:rPr lang="es-HN" b="1" smtClean="0"/>
              <a:t>Intenció:</a:t>
            </a:r>
          </a:p>
          <a:p>
            <a:pPr eaLnBrk="1" hangingPunct="1">
              <a:spcBef>
                <a:spcPct val="0"/>
              </a:spcBef>
            </a:pPr>
            <a:r>
              <a:rPr lang="es-HN" smtClean="0"/>
              <a:t>– En la sedació el metge prescriu fàrmacs sedants amb la intenció d'alleujar el sofriment del pacient enfront de determinats símptomes. En l'eutanàsia l'objectiu és provocar la mort del pacient per alliberar-li dels seus sofriments </a:t>
            </a:r>
            <a:r>
              <a:rPr lang="es-HN" b="1" smtClean="0"/>
              <a:t>(</a:t>
            </a:r>
            <a:r>
              <a:rPr lang="es-ES" b="1" smtClean="0"/>
              <a:t>pacient, familia, profesional….entorn?)</a:t>
            </a:r>
          </a:p>
          <a:p>
            <a:pPr eaLnBrk="1" hangingPunct="1">
              <a:spcBef>
                <a:spcPct val="0"/>
              </a:spcBef>
            </a:pPr>
            <a:r>
              <a:rPr lang="es-HN" smtClean="0"/>
              <a:t>– La sedació altera la consciència del pacient buscant un estat de disminució de la percepció enfront del sofriment o amenaça que suposa el símptoma.</a:t>
            </a:r>
          </a:p>
          <a:p>
            <a:pPr eaLnBrk="1" hangingPunct="1">
              <a:spcBef>
                <a:spcPct val="0"/>
              </a:spcBef>
            </a:pPr>
            <a:r>
              <a:rPr lang="es-HN" smtClean="0"/>
              <a:t>– Quan la sedació és profunda, es perd la vida conscient. L'eutanàsia elimina la vida física.</a:t>
            </a:r>
          </a:p>
          <a:p>
            <a:pPr eaLnBrk="1" hangingPunct="1">
              <a:spcBef>
                <a:spcPct val="0"/>
              </a:spcBef>
            </a:pPr>
            <a:endParaRPr lang="es-HN" smtClean="0"/>
          </a:p>
          <a:p>
            <a:pPr eaLnBrk="1" hangingPunct="1">
              <a:spcBef>
                <a:spcPct val="0"/>
              </a:spcBef>
            </a:pPr>
            <a:r>
              <a:rPr lang="es-HN" b="1" smtClean="0"/>
              <a:t>Procés:</a:t>
            </a:r>
          </a:p>
          <a:p>
            <a:pPr eaLnBrk="1" hangingPunct="1">
              <a:spcBef>
                <a:spcPct val="0"/>
              </a:spcBef>
            </a:pPr>
            <a:r>
              <a:rPr lang="es-HN" smtClean="0"/>
              <a:t>– En la sedació ha d'existir una indicació clara i contrastada. Els fàrmacs utilitzats i les dosis, </a:t>
            </a:r>
            <a:r>
              <a:rPr lang="es-HN" b="1" smtClean="0"/>
              <a:t>s'ajusten a la resposta del pacient </a:t>
            </a:r>
            <a:r>
              <a:rPr lang="es-HN" smtClean="0"/>
              <a:t>enfront del sofriment que genera el símptoma.</a:t>
            </a:r>
          </a:p>
          <a:p>
            <a:pPr eaLnBrk="1" hangingPunct="1">
              <a:spcBef>
                <a:spcPct val="0"/>
              </a:spcBef>
            </a:pPr>
            <a:r>
              <a:rPr lang="es-HN" smtClean="0"/>
              <a:t>Això implica </a:t>
            </a:r>
            <a:r>
              <a:rPr lang="es-HN" b="1" smtClean="0"/>
              <a:t>l'avaluació contínua d'aquest procés </a:t>
            </a:r>
            <a:r>
              <a:rPr lang="es-HN" smtClean="0"/>
              <a:t>(tant des del punt de vista de la indicació com del tractament) i el registre en la història clínica.</a:t>
            </a:r>
          </a:p>
          <a:p>
            <a:pPr eaLnBrk="1" hangingPunct="1">
              <a:spcBef>
                <a:spcPct val="0"/>
              </a:spcBef>
            </a:pPr>
            <a:r>
              <a:rPr lang="es-HN" smtClean="0"/>
              <a:t>– En l'eutanàsia es precisa de fàrmacs a dosis o combinacions letals, que </a:t>
            </a:r>
            <a:r>
              <a:rPr lang="es-HN" b="1" smtClean="0"/>
              <a:t>garanteixin una mort ràpida</a:t>
            </a:r>
            <a:r>
              <a:rPr lang="es-HN" smtClean="0"/>
              <a:t>.</a:t>
            </a:r>
          </a:p>
          <a:p>
            <a:pPr eaLnBrk="1" hangingPunct="1">
              <a:spcBef>
                <a:spcPct val="0"/>
              </a:spcBef>
            </a:pPr>
            <a:endParaRPr lang="es-HN" smtClean="0"/>
          </a:p>
          <a:p>
            <a:pPr eaLnBrk="1" hangingPunct="1">
              <a:spcBef>
                <a:spcPct val="0"/>
              </a:spcBef>
            </a:pPr>
            <a:r>
              <a:rPr lang="es-HN" b="1" smtClean="0"/>
              <a:t>Resultat:</a:t>
            </a:r>
          </a:p>
          <a:p>
            <a:pPr eaLnBrk="1" hangingPunct="1">
              <a:spcBef>
                <a:spcPct val="0"/>
              </a:spcBef>
            </a:pPr>
            <a:r>
              <a:rPr lang="es-HN" smtClean="0"/>
              <a:t>– En la sedació, el paràmetre de resposta és </a:t>
            </a:r>
            <a:r>
              <a:rPr lang="es-HN" b="1" smtClean="0"/>
              <a:t>l'alleujament del sofriment</a:t>
            </a:r>
            <a:r>
              <a:rPr lang="es-HN" smtClean="0"/>
              <a:t>, que ha de contrastar-se mitjançant la seva avaluació. En l'eutanàsia el paràmetre de resposta és la </a:t>
            </a:r>
            <a:r>
              <a:rPr lang="es-HN" b="1" smtClean="0"/>
              <a:t>mort</a:t>
            </a:r>
            <a:r>
              <a:rPr lang="es-HN" smtClean="0"/>
              <a:t>.</a:t>
            </a:r>
          </a:p>
          <a:p>
            <a:pPr eaLnBrk="1" hangingPunct="1">
              <a:spcBef>
                <a:spcPct val="0"/>
              </a:spcBef>
            </a:pPr>
            <a:r>
              <a:rPr lang="es-HN" smtClean="0"/>
              <a:t>– S'ha objectat que la supervivència és molt breu des de la indicació d'una sedació terminal. Els treballs disponibles mostren que no existeixen diferències significatives en la supervivència dels pacients que van precisar ser calmats enfront dels quals no van requerir sedació. (hi ha </a:t>
            </a:r>
            <a:r>
              <a:rPr lang="es-HN" b="1" smtClean="0"/>
              <a:t>poca evidencia </a:t>
            </a:r>
            <a:r>
              <a:rPr lang="es-HN" smtClean="0"/>
              <a:t>al respecte, probablement per els dilemes étics que suposa aquests tipus d’estudis al nostre entorn)</a:t>
            </a:r>
          </a:p>
          <a:p>
            <a:pPr eaLnBrk="1" hangingPunct="1">
              <a:spcBef>
                <a:spcPct val="0"/>
              </a:spcBef>
            </a:pPr>
            <a:endParaRPr lang="es-ES" smtClean="0"/>
          </a:p>
        </p:txBody>
      </p:sp>
      <p:sp>
        <p:nvSpPr>
          <p:cNvPr id="2" name="1 Marcador de encabezado"/>
          <p:cNvSpPr>
            <a:spLocks noGrp="1"/>
          </p:cNvSpPr>
          <p:nvPr>
            <p:ph type="hdr" sz="quarter"/>
          </p:nvPr>
        </p:nvSpPr>
        <p:spPr/>
        <p:txBody>
          <a:bodyPr/>
          <a:lstStyle/>
          <a:p>
            <a:pPr>
              <a:defRPr/>
            </a:pPr>
            <a:r>
              <a:rPr lang="es-ES"/>
              <a:t>8) Sedació</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41987"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s-ES" smtClean="0"/>
              <a:t>Algorritme</a:t>
            </a:r>
          </a:p>
        </p:txBody>
      </p:sp>
      <p:sp>
        <p:nvSpPr>
          <p:cNvPr id="2" name="1 Marcador de encabezado"/>
          <p:cNvSpPr>
            <a:spLocks noGrp="1"/>
          </p:cNvSpPr>
          <p:nvPr>
            <p:ph type="hdr" sz="quarter"/>
          </p:nvPr>
        </p:nvSpPr>
        <p:spPr/>
        <p:txBody>
          <a:bodyPr/>
          <a:lstStyle/>
          <a:p>
            <a:pPr>
              <a:defRPr/>
            </a:pPr>
            <a:r>
              <a:rPr lang="es-ES"/>
              <a:t>8) Sedació</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30/04/2014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30/04/2014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30/04/2014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pPr algn="l" rtl="0"/>
            <a:fld id="{7A847CFC-816F-41D0-AAC0-9BF4FEBC753E}" type="datetimeFigureOut">
              <a:rPr lang="es-ES" sz="1200" kern="1200">
                <a:solidFill>
                  <a:prstClr val="black">
                    <a:tint val="75000"/>
                  </a:prstClr>
                </a:solidFill>
                <a:latin typeface="Calibri"/>
                <a:ea typeface="+mn-ea"/>
                <a:cs typeface="+mn-cs"/>
              </a:rPr>
              <a:pPr algn="l" rtl="0"/>
              <a:t>30/04/2014</a:t>
            </a:fld>
            <a:endParaRPr lang="es-ES" sz="1200" kern="1200">
              <a:solidFill>
                <a:prstClr val="black">
                  <a:tint val="75000"/>
                </a:prstClr>
              </a:solidFill>
              <a:latin typeface="Calibri"/>
              <a:ea typeface="+mn-ea"/>
              <a:cs typeface="+mn-cs"/>
            </a:endParaRPr>
          </a:p>
        </p:txBody>
      </p:sp>
      <p:sp>
        <p:nvSpPr>
          <p:cNvPr id="5" name="4 Marcador de pie de página"/>
          <p:cNvSpPr>
            <a:spLocks noGrp="1"/>
          </p:cNvSpPr>
          <p:nvPr>
            <p:ph type="ftr" sz="quarter" idx="11"/>
          </p:nvPr>
        </p:nvSpPr>
        <p:spPr/>
        <p:txBody>
          <a:bodyPr/>
          <a:lstStyle/>
          <a:p>
            <a:pPr algn="ctr" rtl="0"/>
            <a:endParaRPr lang="es-ES" sz="1200" kern="1200">
              <a:solidFill>
                <a:prstClr val="black">
                  <a:tint val="75000"/>
                </a:prstClr>
              </a:solidFill>
              <a:latin typeface="Calibri"/>
              <a:ea typeface="+mn-ea"/>
              <a:cs typeface="+mn-cs"/>
            </a:endParaRPr>
          </a:p>
        </p:txBody>
      </p:sp>
      <p:sp>
        <p:nvSpPr>
          <p:cNvPr id="6" name="5 Marcador de número de diapositiva"/>
          <p:cNvSpPr>
            <a:spLocks noGrp="1"/>
          </p:cNvSpPr>
          <p:nvPr>
            <p:ph type="sldNum" sz="quarter" idx="12"/>
          </p:nvPr>
        </p:nvSpPr>
        <p:spPr/>
        <p:txBody>
          <a:bodyPr/>
          <a:lstStyle/>
          <a:p>
            <a:pPr algn="r" rtl="0"/>
            <a:fld id="{132FADFE-3B8F-471C-ABF0-DBC7717ECBBC}" type="slidenum">
              <a:rPr lang="es-ES" sz="1200" kern="1200">
                <a:solidFill>
                  <a:prstClr val="black">
                    <a:tint val="75000"/>
                  </a:prstClr>
                </a:solidFill>
                <a:latin typeface="Calibri"/>
                <a:ea typeface="+mn-ea"/>
                <a:cs typeface="+mn-cs"/>
              </a:rPr>
              <a:pPr algn="r" rtl="0"/>
              <a:t>‹Nº›</a:t>
            </a:fld>
            <a:endParaRPr lang="es-ES" sz="1200" kern="1200">
              <a:solidFill>
                <a:prstClr val="black">
                  <a:tint val="75000"/>
                </a:prstClr>
              </a:solidFill>
              <a:latin typeface="Calibri"/>
              <a:ea typeface="+mn-ea"/>
              <a:cs typeface="+mn-cs"/>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pPr algn="l" rtl="0"/>
            <a:fld id="{7A847CFC-816F-41D0-AAC0-9BF4FEBC753E}" type="datetimeFigureOut">
              <a:rPr lang="es-ES" sz="1200" kern="1200">
                <a:solidFill>
                  <a:prstClr val="black">
                    <a:tint val="75000"/>
                  </a:prstClr>
                </a:solidFill>
                <a:latin typeface="Calibri"/>
                <a:ea typeface="+mn-ea"/>
                <a:cs typeface="+mn-cs"/>
              </a:rPr>
              <a:pPr algn="l" rtl="0"/>
              <a:t>30/04/2014</a:t>
            </a:fld>
            <a:endParaRPr lang="es-ES" sz="1200" kern="1200">
              <a:solidFill>
                <a:prstClr val="black">
                  <a:tint val="75000"/>
                </a:prstClr>
              </a:solidFill>
              <a:latin typeface="Calibri"/>
              <a:ea typeface="+mn-ea"/>
              <a:cs typeface="+mn-cs"/>
            </a:endParaRPr>
          </a:p>
        </p:txBody>
      </p:sp>
      <p:sp>
        <p:nvSpPr>
          <p:cNvPr id="5" name="4 Marcador de pie de página"/>
          <p:cNvSpPr>
            <a:spLocks noGrp="1"/>
          </p:cNvSpPr>
          <p:nvPr>
            <p:ph type="ftr" sz="quarter" idx="11"/>
          </p:nvPr>
        </p:nvSpPr>
        <p:spPr/>
        <p:txBody>
          <a:bodyPr/>
          <a:lstStyle/>
          <a:p>
            <a:pPr algn="ctr" rtl="0"/>
            <a:endParaRPr lang="es-ES" sz="1200" kern="1200">
              <a:solidFill>
                <a:prstClr val="black">
                  <a:tint val="75000"/>
                </a:prstClr>
              </a:solidFill>
              <a:latin typeface="Calibri"/>
              <a:ea typeface="+mn-ea"/>
              <a:cs typeface="+mn-cs"/>
            </a:endParaRPr>
          </a:p>
        </p:txBody>
      </p:sp>
      <p:sp>
        <p:nvSpPr>
          <p:cNvPr id="6" name="5 Marcador de número de diapositiva"/>
          <p:cNvSpPr>
            <a:spLocks noGrp="1"/>
          </p:cNvSpPr>
          <p:nvPr>
            <p:ph type="sldNum" sz="quarter" idx="12"/>
          </p:nvPr>
        </p:nvSpPr>
        <p:spPr/>
        <p:txBody>
          <a:bodyPr/>
          <a:lstStyle/>
          <a:p>
            <a:pPr algn="r" rtl="0"/>
            <a:fld id="{132FADFE-3B8F-471C-ABF0-DBC7717ECBBC}" type="slidenum">
              <a:rPr lang="es-ES" sz="1200" kern="1200">
                <a:solidFill>
                  <a:prstClr val="black">
                    <a:tint val="75000"/>
                  </a:prstClr>
                </a:solidFill>
                <a:latin typeface="Calibri"/>
                <a:ea typeface="+mn-ea"/>
                <a:cs typeface="+mn-cs"/>
              </a:rPr>
              <a:pPr algn="r" rtl="0"/>
              <a:t>‹Nº›</a:t>
            </a:fld>
            <a:endParaRPr lang="es-ES" sz="1200" kern="1200">
              <a:solidFill>
                <a:prstClr val="black">
                  <a:tint val="75000"/>
                </a:prstClr>
              </a:solidFill>
              <a:latin typeface="Calibri"/>
              <a:ea typeface="+mn-ea"/>
              <a:cs typeface="+mn-cs"/>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pPr algn="l" rtl="0"/>
            <a:fld id="{7A847CFC-816F-41D0-AAC0-9BF4FEBC753E}" type="datetimeFigureOut">
              <a:rPr lang="es-ES" sz="1200" kern="1200">
                <a:solidFill>
                  <a:prstClr val="black">
                    <a:tint val="75000"/>
                  </a:prstClr>
                </a:solidFill>
                <a:latin typeface="Calibri"/>
                <a:ea typeface="+mn-ea"/>
                <a:cs typeface="+mn-cs"/>
              </a:rPr>
              <a:pPr algn="l" rtl="0"/>
              <a:t>30/04/2014</a:t>
            </a:fld>
            <a:endParaRPr lang="es-ES" sz="1200" kern="1200">
              <a:solidFill>
                <a:prstClr val="black">
                  <a:tint val="75000"/>
                </a:prstClr>
              </a:solidFill>
              <a:latin typeface="Calibri"/>
              <a:ea typeface="+mn-ea"/>
              <a:cs typeface="+mn-cs"/>
            </a:endParaRPr>
          </a:p>
        </p:txBody>
      </p:sp>
      <p:sp>
        <p:nvSpPr>
          <p:cNvPr id="5" name="4 Marcador de pie de página"/>
          <p:cNvSpPr>
            <a:spLocks noGrp="1"/>
          </p:cNvSpPr>
          <p:nvPr>
            <p:ph type="ftr" sz="quarter" idx="11"/>
          </p:nvPr>
        </p:nvSpPr>
        <p:spPr/>
        <p:txBody>
          <a:bodyPr/>
          <a:lstStyle/>
          <a:p>
            <a:pPr algn="ctr" rtl="0"/>
            <a:endParaRPr lang="es-ES" sz="1200" kern="1200">
              <a:solidFill>
                <a:prstClr val="black">
                  <a:tint val="75000"/>
                </a:prstClr>
              </a:solidFill>
              <a:latin typeface="Calibri"/>
              <a:ea typeface="+mn-ea"/>
              <a:cs typeface="+mn-cs"/>
            </a:endParaRPr>
          </a:p>
        </p:txBody>
      </p:sp>
      <p:sp>
        <p:nvSpPr>
          <p:cNvPr id="6" name="5 Marcador de número de diapositiva"/>
          <p:cNvSpPr>
            <a:spLocks noGrp="1"/>
          </p:cNvSpPr>
          <p:nvPr>
            <p:ph type="sldNum" sz="quarter" idx="12"/>
          </p:nvPr>
        </p:nvSpPr>
        <p:spPr/>
        <p:txBody>
          <a:bodyPr/>
          <a:lstStyle/>
          <a:p>
            <a:pPr algn="r" rtl="0"/>
            <a:fld id="{132FADFE-3B8F-471C-ABF0-DBC7717ECBBC}" type="slidenum">
              <a:rPr lang="es-ES" sz="1200" kern="1200">
                <a:solidFill>
                  <a:prstClr val="black">
                    <a:tint val="75000"/>
                  </a:prstClr>
                </a:solidFill>
                <a:latin typeface="Calibri"/>
                <a:ea typeface="+mn-ea"/>
                <a:cs typeface="+mn-cs"/>
              </a:rPr>
              <a:pPr algn="r" rtl="0"/>
              <a:t>‹Nº›</a:t>
            </a:fld>
            <a:endParaRPr lang="es-ES" sz="1200" kern="1200">
              <a:solidFill>
                <a:prstClr val="black">
                  <a:tint val="75000"/>
                </a:prstClr>
              </a:solidFill>
              <a:latin typeface="Calibri"/>
              <a:ea typeface="+mn-ea"/>
              <a:cs typeface="+mn-cs"/>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pPr algn="l" rtl="0"/>
            <a:fld id="{7A847CFC-816F-41D0-AAC0-9BF4FEBC753E}" type="datetimeFigureOut">
              <a:rPr lang="es-ES" sz="1200" kern="1200">
                <a:solidFill>
                  <a:prstClr val="black">
                    <a:tint val="75000"/>
                  </a:prstClr>
                </a:solidFill>
                <a:latin typeface="Calibri"/>
                <a:ea typeface="+mn-ea"/>
                <a:cs typeface="+mn-cs"/>
              </a:rPr>
              <a:pPr algn="l" rtl="0"/>
              <a:t>30/04/2014</a:t>
            </a:fld>
            <a:endParaRPr lang="es-ES" sz="1200" kern="1200">
              <a:solidFill>
                <a:prstClr val="black">
                  <a:tint val="75000"/>
                </a:prstClr>
              </a:solidFill>
              <a:latin typeface="Calibri"/>
              <a:ea typeface="+mn-ea"/>
              <a:cs typeface="+mn-cs"/>
            </a:endParaRPr>
          </a:p>
        </p:txBody>
      </p:sp>
      <p:sp>
        <p:nvSpPr>
          <p:cNvPr id="6" name="5 Marcador de pie de página"/>
          <p:cNvSpPr>
            <a:spLocks noGrp="1"/>
          </p:cNvSpPr>
          <p:nvPr>
            <p:ph type="ftr" sz="quarter" idx="11"/>
          </p:nvPr>
        </p:nvSpPr>
        <p:spPr/>
        <p:txBody>
          <a:bodyPr/>
          <a:lstStyle/>
          <a:p>
            <a:pPr algn="ctr" rtl="0"/>
            <a:endParaRPr lang="es-ES" sz="1200" kern="1200">
              <a:solidFill>
                <a:prstClr val="black">
                  <a:tint val="75000"/>
                </a:prstClr>
              </a:solidFill>
              <a:latin typeface="Calibri"/>
              <a:ea typeface="+mn-ea"/>
              <a:cs typeface="+mn-cs"/>
            </a:endParaRPr>
          </a:p>
        </p:txBody>
      </p:sp>
      <p:sp>
        <p:nvSpPr>
          <p:cNvPr id="7" name="6 Marcador de número de diapositiva"/>
          <p:cNvSpPr>
            <a:spLocks noGrp="1"/>
          </p:cNvSpPr>
          <p:nvPr>
            <p:ph type="sldNum" sz="quarter" idx="12"/>
          </p:nvPr>
        </p:nvSpPr>
        <p:spPr/>
        <p:txBody>
          <a:bodyPr/>
          <a:lstStyle/>
          <a:p>
            <a:pPr algn="r" rtl="0"/>
            <a:fld id="{132FADFE-3B8F-471C-ABF0-DBC7717ECBBC}" type="slidenum">
              <a:rPr lang="es-ES" sz="1200" kern="1200">
                <a:solidFill>
                  <a:prstClr val="black">
                    <a:tint val="75000"/>
                  </a:prstClr>
                </a:solidFill>
                <a:latin typeface="Calibri"/>
                <a:ea typeface="+mn-ea"/>
                <a:cs typeface="+mn-cs"/>
              </a:rPr>
              <a:pPr algn="r" rtl="0"/>
              <a:t>‹Nº›</a:t>
            </a:fld>
            <a:endParaRPr lang="es-ES" sz="1200" kern="1200">
              <a:solidFill>
                <a:prstClr val="black">
                  <a:tint val="75000"/>
                </a:prstClr>
              </a:solidFill>
              <a:latin typeface="Calibri"/>
              <a:ea typeface="+mn-ea"/>
              <a:cs typeface="+mn-cs"/>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pPr algn="l" rtl="0"/>
            <a:fld id="{7A847CFC-816F-41D0-AAC0-9BF4FEBC753E}" type="datetimeFigureOut">
              <a:rPr lang="es-ES" sz="1200" kern="1200">
                <a:solidFill>
                  <a:prstClr val="black">
                    <a:tint val="75000"/>
                  </a:prstClr>
                </a:solidFill>
                <a:latin typeface="Calibri"/>
                <a:ea typeface="+mn-ea"/>
                <a:cs typeface="+mn-cs"/>
              </a:rPr>
              <a:pPr algn="l" rtl="0"/>
              <a:t>30/04/2014</a:t>
            </a:fld>
            <a:endParaRPr lang="es-ES" sz="1200" kern="1200">
              <a:solidFill>
                <a:prstClr val="black">
                  <a:tint val="75000"/>
                </a:prstClr>
              </a:solidFill>
              <a:latin typeface="Calibri"/>
              <a:ea typeface="+mn-ea"/>
              <a:cs typeface="+mn-cs"/>
            </a:endParaRPr>
          </a:p>
        </p:txBody>
      </p:sp>
      <p:sp>
        <p:nvSpPr>
          <p:cNvPr id="8" name="7 Marcador de pie de página"/>
          <p:cNvSpPr>
            <a:spLocks noGrp="1"/>
          </p:cNvSpPr>
          <p:nvPr>
            <p:ph type="ftr" sz="quarter" idx="11"/>
          </p:nvPr>
        </p:nvSpPr>
        <p:spPr/>
        <p:txBody>
          <a:bodyPr/>
          <a:lstStyle/>
          <a:p>
            <a:pPr algn="ctr" rtl="0"/>
            <a:endParaRPr lang="es-ES" sz="1200" kern="1200">
              <a:solidFill>
                <a:prstClr val="black">
                  <a:tint val="75000"/>
                </a:prstClr>
              </a:solidFill>
              <a:latin typeface="Calibri"/>
              <a:ea typeface="+mn-ea"/>
              <a:cs typeface="+mn-cs"/>
            </a:endParaRPr>
          </a:p>
        </p:txBody>
      </p:sp>
      <p:sp>
        <p:nvSpPr>
          <p:cNvPr id="9" name="8 Marcador de número de diapositiva"/>
          <p:cNvSpPr>
            <a:spLocks noGrp="1"/>
          </p:cNvSpPr>
          <p:nvPr>
            <p:ph type="sldNum" sz="quarter" idx="12"/>
          </p:nvPr>
        </p:nvSpPr>
        <p:spPr/>
        <p:txBody>
          <a:bodyPr/>
          <a:lstStyle/>
          <a:p>
            <a:pPr algn="r" rtl="0"/>
            <a:fld id="{132FADFE-3B8F-471C-ABF0-DBC7717ECBBC}" type="slidenum">
              <a:rPr lang="es-ES" sz="1200" kern="1200">
                <a:solidFill>
                  <a:prstClr val="black">
                    <a:tint val="75000"/>
                  </a:prstClr>
                </a:solidFill>
                <a:latin typeface="Calibri"/>
                <a:ea typeface="+mn-ea"/>
                <a:cs typeface="+mn-cs"/>
              </a:rPr>
              <a:pPr algn="r" rtl="0"/>
              <a:t>‹Nº›</a:t>
            </a:fld>
            <a:endParaRPr lang="es-ES" sz="1200" kern="1200">
              <a:solidFill>
                <a:prstClr val="black">
                  <a:tint val="75000"/>
                </a:prstClr>
              </a:solidFill>
              <a:latin typeface="Calibri"/>
              <a:ea typeface="+mn-ea"/>
              <a:cs typeface="+mn-cs"/>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pPr algn="l" rtl="0"/>
            <a:fld id="{7A847CFC-816F-41D0-AAC0-9BF4FEBC753E}" type="datetimeFigureOut">
              <a:rPr lang="es-ES" sz="1200" kern="1200">
                <a:solidFill>
                  <a:prstClr val="black">
                    <a:tint val="75000"/>
                  </a:prstClr>
                </a:solidFill>
                <a:latin typeface="Calibri"/>
                <a:ea typeface="+mn-ea"/>
                <a:cs typeface="+mn-cs"/>
              </a:rPr>
              <a:pPr algn="l" rtl="0"/>
              <a:t>30/04/2014</a:t>
            </a:fld>
            <a:endParaRPr lang="es-ES" sz="1200" kern="1200">
              <a:solidFill>
                <a:prstClr val="black">
                  <a:tint val="75000"/>
                </a:prstClr>
              </a:solidFill>
              <a:latin typeface="Calibri"/>
              <a:ea typeface="+mn-ea"/>
              <a:cs typeface="+mn-cs"/>
            </a:endParaRPr>
          </a:p>
        </p:txBody>
      </p:sp>
      <p:sp>
        <p:nvSpPr>
          <p:cNvPr id="4" name="3 Marcador de pie de página"/>
          <p:cNvSpPr>
            <a:spLocks noGrp="1"/>
          </p:cNvSpPr>
          <p:nvPr>
            <p:ph type="ftr" sz="quarter" idx="11"/>
          </p:nvPr>
        </p:nvSpPr>
        <p:spPr/>
        <p:txBody>
          <a:bodyPr/>
          <a:lstStyle/>
          <a:p>
            <a:pPr algn="ctr" rtl="0"/>
            <a:endParaRPr lang="es-ES" sz="1200" kern="1200">
              <a:solidFill>
                <a:prstClr val="black">
                  <a:tint val="75000"/>
                </a:prstClr>
              </a:solidFill>
              <a:latin typeface="Calibri"/>
              <a:ea typeface="+mn-ea"/>
              <a:cs typeface="+mn-cs"/>
            </a:endParaRPr>
          </a:p>
        </p:txBody>
      </p:sp>
      <p:sp>
        <p:nvSpPr>
          <p:cNvPr id="5" name="4 Marcador de número de diapositiva"/>
          <p:cNvSpPr>
            <a:spLocks noGrp="1"/>
          </p:cNvSpPr>
          <p:nvPr>
            <p:ph type="sldNum" sz="quarter" idx="12"/>
          </p:nvPr>
        </p:nvSpPr>
        <p:spPr/>
        <p:txBody>
          <a:bodyPr/>
          <a:lstStyle/>
          <a:p>
            <a:pPr algn="r" rtl="0"/>
            <a:fld id="{132FADFE-3B8F-471C-ABF0-DBC7717ECBBC}" type="slidenum">
              <a:rPr lang="es-ES" sz="1200" kern="1200">
                <a:solidFill>
                  <a:prstClr val="black">
                    <a:tint val="75000"/>
                  </a:prstClr>
                </a:solidFill>
                <a:latin typeface="Calibri"/>
                <a:ea typeface="+mn-ea"/>
                <a:cs typeface="+mn-cs"/>
              </a:rPr>
              <a:pPr algn="r" rtl="0"/>
              <a:t>‹Nº›</a:t>
            </a:fld>
            <a:endParaRPr lang="es-ES" sz="1200" kern="1200">
              <a:solidFill>
                <a:prstClr val="black">
                  <a:tint val="75000"/>
                </a:prstClr>
              </a:solidFill>
              <a:latin typeface="Calibri"/>
              <a:ea typeface="+mn-ea"/>
              <a:cs typeface="+mn-c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lgn="l" rtl="0"/>
            <a:fld id="{7A847CFC-816F-41D0-AAC0-9BF4FEBC753E}" type="datetimeFigureOut">
              <a:rPr lang="es-ES" sz="1200" kern="1200">
                <a:solidFill>
                  <a:prstClr val="black">
                    <a:tint val="75000"/>
                  </a:prstClr>
                </a:solidFill>
                <a:latin typeface="Calibri"/>
                <a:ea typeface="+mn-ea"/>
                <a:cs typeface="+mn-cs"/>
              </a:rPr>
              <a:pPr algn="l" rtl="0"/>
              <a:t>30/04/2014</a:t>
            </a:fld>
            <a:endParaRPr lang="es-ES" sz="1200" kern="1200">
              <a:solidFill>
                <a:prstClr val="black">
                  <a:tint val="75000"/>
                </a:prstClr>
              </a:solidFill>
              <a:latin typeface="Calibri"/>
              <a:ea typeface="+mn-ea"/>
              <a:cs typeface="+mn-cs"/>
            </a:endParaRPr>
          </a:p>
        </p:txBody>
      </p:sp>
      <p:sp>
        <p:nvSpPr>
          <p:cNvPr id="3" name="2 Marcador de pie de página"/>
          <p:cNvSpPr>
            <a:spLocks noGrp="1"/>
          </p:cNvSpPr>
          <p:nvPr>
            <p:ph type="ftr" sz="quarter" idx="11"/>
          </p:nvPr>
        </p:nvSpPr>
        <p:spPr/>
        <p:txBody>
          <a:bodyPr/>
          <a:lstStyle/>
          <a:p>
            <a:pPr algn="ctr" rtl="0"/>
            <a:endParaRPr lang="es-ES" sz="1200" kern="1200">
              <a:solidFill>
                <a:prstClr val="black">
                  <a:tint val="75000"/>
                </a:prstClr>
              </a:solidFill>
              <a:latin typeface="Calibri"/>
              <a:ea typeface="+mn-ea"/>
              <a:cs typeface="+mn-cs"/>
            </a:endParaRPr>
          </a:p>
        </p:txBody>
      </p:sp>
      <p:sp>
        <p:nvSpPr>
          <p:cNvPr id="4" name="3 Marcador de número de diapositiva"/>
          <p:cNvSpPr>
            <a:spLocks noGrp="1"/>
          </p:cNvSpPr>
          <p:nvPr>
            <p:ph type="sldNum" sz="quarter" idx="12"/>
          </p:nvPr>
        </p:nvSpPr>
        <p:spPr/>
        <p:txBody>
          <a:bodyPr/>
          <a:lstStyle/>
          <a:p>
            <a:pPr algn="r" rtl="0"/>
            <a:fld id="{132FADFE-3B8F-471C-ABF0-DBC7717ECBBC}" type="slidenum">
              <a:rPr lang="es-ES" sz="1200" kern="1200">
                <a:solidFill>
                  <a:prstClr val="black">
                    <a:tint val="75000"/>
                  </a:prstClr>
                </a:solidFill>
                <a:latin typeface="Calibri"/>
                <a:ea typeface="+mn-ea"/>
                <a:cs typeface="+mn-cs"/>
              </a:rPr>
              <a:pPr algn="r" rtl="0"/>
              <a:t>‹Nº›</a:t>
            </a:fld>
            <a:endParaRPr lang="es-ES" sz="1200" kern="1200">
              <a:solidFill>
                <a:prstClr val="black">
                  <a:tint val="75000"/>
                </a:prstClr>
              </a:solidFill>
              <a:latin typeface="Calibri"/>
              <a:ea typeface="+mn-ea"/>
              <a:cs typeface="+mn-cs"/>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pPr algn="l" rtl="0"/>
            <a:fld id="{7A847CFC-816F-41D0-AAC0-9BF4FEBC753E}" type="datetimeFigureOut">
              <a:rPr lang="es-ES" sz="1200" kern="1200">
                <a:solidFill>
                  <a:prstClr val="black">
                    <a:tint val="75000"/>
                  </a:prstClr>
                </a:solidFill>
                <a:latin typeface="Calibri"/>
                <a:ea typeface="+mn-ea"/>
                <a:cs typeface="+mn-cs"/>
              </a:rPr>
              <a:pPr algn="l" rtl="0"/>
              <a:t>30/04/2014</a:t>
            </a:fld>
            <a:endParaRPr lang="es-ES" sz="1200" kern="1200">
              <a:solidFill>
                <a:prstClr val="black">
                  <a:tint val="75000"/>
                </a:prstClr>
              </a:solidFill>
              <a:latin typeface="Calibri"/>
              <a:ea typeface="+mn-ea"/>
              <a:cs typeface="+mn-cs"/>
            </a:endParaRPr>
          </a:p>
        </p:txBody>
      </p:sp>
      <p:sp>
        <p:nvSpPr>
          <p:cNvPr id="6" name="5 Marcador de pie de página"/>
          <p:cNvSpPr>
            <a:spLocks noGrp="1"/>
          </p:cNvSpPr>
          <p:nvPr>
            <p:ph type="ftr" sz="quarter" idx="11"/>
          </p:nvPr>
        </p:nvSpPr>
        <p:spPr/>
        <p:txBody>
          <a:bodyPr/>
          <a:lstStyle/>
          <a:p>
            <a:pPr algn="ctr" rtl="0"/>
            <a:endParaRPr lang="es-ES" sz="1200" kern="1200">
              <a:solidFill>
                <a:prstClr val="black">
                  <a:tint val="75000"/>
                </a:prstClr>
              </a:solidFill>
              <a:latin typeface="Calibri"/>
              <a:ea typeface="+mn-ea"/>
              <a:cs typeface="+mn-cs"/>
            </a:endParaRPr>
          </a:p>
        </p:txBody>
      </p:sp>
      <p:sp>
        <p:nvSpPr>
          <p:cNvPr id="7" name="6 Marcador de número de diapositiva"/>
          <p:cNvSpPr>
            <a:spLocks noGrp="1"/>
          </p:cNvSpPr>
          <p:nvPr>
            <p:ph type="sldNum" sz="quarter" idx="12"/>
          </p:nvPr>
        </p:nvSpPr>
        <p:spPr/>
        <p:txBody>
          <a:bodyPr/>
          <a:lstStyle/>
          <a:p>
            <a:pPr algn="r" rtl="0"/>
            <a:fld id="{132FADFE-3B8F-471C-ABF0-DBC7717ECBBC}" type="slidenum">
              <a:rPr lang="es-ES" sz="1200" kern="1200">
                <a:solidFill>
                  <a:prstClr val="black">
                    <a:tint val="75000"/>
                  </a:prstClr>
                </a:solidFill>
                <a:latin typeface="Calibri"/>
                <a:ea typeface="+mn-ea"/>
                <a:cs typeface="+mn-cs"/>
              </a:rPr>
              <a:pPr algn="r" rtl="0"/>
              <a:t>‹Nº›</a:t>
            </a:fld>
            <a:endParaRPr lang="es-ES" sz="1200" kern="1200">
              <a:solidFill>
                <a:prstClr val="black">
                  <a:tint val="75000"/>
                </a:prstClr>
              </a:solidFill>
              <a:latin typeface="Calibri"/>
              <a:ea typeface="+mn-ea"/>
              <a:cs typeface="+mn-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30/04/2014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pPr algn="l" rtl="0"/>
            <a:fld id="{7A847CFC-816F-41D0-AAC0-9BF4FEBC753E}" type="datetimeFigureOut">
              <a:rPr lang="es-ES" sz="1200" kern="1200">
                <a:solidFill>
                  <a:prstClr val="black">
                    <a:tint val="75000"/>
                  </a:prstClr>
                </a:solidFill>
                <a:latin typeface="Calibri"/>
                <a:ea typeface="+mn-ea"/>
                <a:cs typeface="+mn-cs"/>
              </a:rPr>
              <a:pPr algn="l" rtl="0"/>
              <a:t>30/04/2014</a:t>
            </a:fld>
            <a:endParaRPr lang="es-ES" sz="1200" kern="1200">
              <a:solidFill>
                <a:prstClr val="black">
                  <a:tint val="75000"/>
                </a:prstClr>
              </a:solidFill>
              <a:latin typeface="Calibri"/>
              <a:ea typeface="+mn-ea"/>
              <a:cs typeface="+mn-cs"/>
            </a:endParaRPr>
          </a:p>
        </p:txBody>
      </p:sp>
      <p:sp>
        <p:nvSpPr>
          <p:cNvPr id="6" name="5 Marcador de pie de página"/>
          <p:cNvSpPr>
            <a:spLocks noGrp="1"/>
          </p:cNvSpPr>
          <p:nvPr>
            <p:ph type="ftr" sz="quarter" idx="11"/>
          </p:nvPr>
        </p:nvSpPr>
        <p:spPr/>
        <p:txBody>
          <a:bodyPr/>
          <a:lstStyle/>
          <a:p>
            <a:pPr algn="ctr" rtl="0"/>
            <a:endParaRPr lang="es-ES" sz="1200" kern="1200">
              <a:solidFill>
                <a:prstClr val="black">
                  <a:tint val="75000"/>
                </a:prstClr>
              </a:solidFill>
              <a:latin typeface="Calibri"/>
              <a:ea typeface="+mn-ea"/>
              <a:cs typeface="+mn-cs"/>
            </a:endParaRPr>
          </a:p>
        </p:txBody>
      </p:sp>
      <p:sp>
        <p:nvSpPr>
          <p:cNvPr id="7" name="6 Marcador de número de diapositiva"/>
          <p:cNvSpPr>
            <a:spLocks noGrp="1"/>
          </p:cNvSpPr>
          <p:nvPr>
            <p:ph type="sldNum" sz="quarter" idx="12"/>
          </p:nvPr>
        </p:nvSpPr>
        <p:spPr/>
        <p:txBody>
          <a:bodyPr/>
          <a:lstStyle/>
          <a:p>
            <a:pPr algn="r" rtl="0"/>
            <a:fld id="{132FADFE-3B8F-471C-ABF0-DBC7717ECBBC}" type="slidenum">
              <a:rPr lang="es-ES" sz="1200" kern="1200">
                <a:solidFill>
                  <a:prstClr val="black">
                    <a:tint val="75000"/>
                  </a:prstClr>
                </a:solidFill>
                <a:latin typeface="Calibri"/>
                <a:ea typeface="+mn-ea"/>
                <a:cs typeface="+mn-cs"/>
              </a:rPr>
              <a:pPr algn="r" rtl="0"/>
              <a:t>‹Nº›</a:t>
            </a:fld>
            <a:endParaRPr lang="es-ES" sz="1200" kern="1200">
              <a:solidFill>
                <a:prstClr val="black">
                  <a:tint val="75000"/>
                </a:prstClr>
              </a:solidFill>
              <a:latin typeface="Calibri"/>
              <a:ea typeface="+mn-ea"/>
              <a:cs typeface="+mn-c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pPr algn="l" rtl="0"/>
            <a:fld id="{7A847CFC-816F-41D0-AAC0-9BF4FEBC753E}" type="datetimeFigureOut">
              <a:rPr lang="es-ES" sz="1200" kern="1200">
                <a:solidFill>
                  <a:prstClr val="black">
                    <a:tint val="75000"/>
                  </a:prstClr>
                </a:solidFill>
                <a:latin typeface="Calibri"/>
                <a:ea typeface="+mn-ea"/>
                <a:cs typeface="+mn-cs"/>
              </a:rPr>
              <a:pPr algn="l" rtl="0"/>
              <a:t>30/04/2014</a:t>
            </a:fld>
            <a:endParaRPr lang="es-ES" sz="1200" kern="1200">
              <a:solidFill>
                <a:prstClr val="black">
                  <a:tint val="75000"/>
                </a:prstClr>
              </a:solidFill>
              <a:latin typeface="Calibri"/>
              <a:ea typeface="+mn-ea"/>
              <a:cs typeface="+mn-cs"/>
            </a:endParaRPr>
          </a:p>
        </p:txBody>
      </p:sp>
      <p:sp>
        <p:nvSpPr>
          <p:cNvPr id="5" name="4 Marcador de pie de página"/>
          <p:cNvSpPr>
            <a:spLocks noGrp="1"/>
          </p:cNvSpPr>
          <p:nvPr>
            <p:ph type="ftr" sz="quarter" idx="11"/>
          </p:nvPr>
        </p:nvSpPr>
        <p:spPr/>
        <p:txBody>
          <a:bodyPr/>
          <a:lstStyle/>
          <a:p>
            <a:pPr algn="ctr" rtl="0"/>
            <a:endParaRPr lang="es-ES" sz="1200" kern="1200">
              <a:solidFill>
                <a:prstClr val="black">
                  <a:tint val="75000"/>
                </a:prstClr>
              </a:solidFill>
              <a:latin typeface="Calibri"/>
              <a:ea typeface="+mn-ea"/>
              <a:cs typeface="+mn-cs"/>
            </a:endParaRPr>
          </a:p>
        </p:txBody>
      </p:sp>
      <p:sp>
        <p:nvSpPr>
          <p:cNvPr id="6" name="5 Marcador de número de diapositiva"/>
          <p:cNvSpPr>
            <a:spLocks noGrp="1"/>
          </p:cNvSpPr>
          <p:nvPr>
            <p:ph type="sldNum" sz="quarter" idx="12"/>
          </p:nvPr>
        </p:nvSpPr>
        <p:spPr/>
        <p:txBody>
          <a:bodyPr/>
          <a:lstStyle/>
          <a:p>
            <a:pPr algn="r" rtl="0"/>
            <a:fld id="{132FADFE-3B8F-471C-ABF0-DBC7717ECBBC}" type="slidenum">
              <a:rPr lang="es-ES" sz="1200" kern="1200">
                <a:solidFill>
                  <a:prstClr val="black">
                    <a:tint val="75000"/>
                  </a:prstClr>
                </a:solidFill>
                <a:latin typeface="Calibri"/>
                <a:ea typeface="+mn-ea"/>
                <a:cs typeface="+mn-cs"/>
              </a:rPr>
              <a:pPr algn="r" rtl="0"/>
              <a:t>‹Nº›</a:t>
            </a:fld>
            <a:endParaRPr lang="es-ES" sz="1200" kern="1200">
              <a:solidFill>
                <a:prstClr val="black">
                  <a:tint val="75000"/>
                </a:prstClr>
              </a:solidFill>
              <a:latin typeface="Calibri"/>
              <a:ea typeface="+mn-ea"/>
              <a:cs typeface="+mn-cs"/>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pPr algn="l" rtl="0"/>
            <a:fld id="{7A847CFC-816F-41D0-AAC0-9BF4FEBC753E}" type="datetimeFigureOut">
              <a:rPr lang="es-ES" sz="1200" kern="1200">
                <a:solidFill>
                  <a:prstClr val="black">
                    <a:tint val="75000"/>
                  </a:prstClr>
                </a:solidFill>
                <a:latin typeface="Calibri"/>
                <a:ea typeface="+mn-ea"/>
                <a:cs typeface="+mn-cs"/>
              </a:rPr>
              <a:pPr algn="l" rtl="0"/>
              <a:t>30/04/2014</a:t>
            </a:fld>
            <a:endParaRPr lang="es-ES" sz="1200" kern="1200">
              <a:solidFill>
                <a:prstClr val="black">
                  <a:tint val="75000"/>
                </a:prstClr>
              </a:solidFill>
              <a:latin typeface="Calibri"/>
              <a:ea typeface="+mn-ea"/>
              <a:cs typeface="+mn-cs"/>
            </a:endParaRPr>
          </a:p>
        </p:txBody>
      </p:sp>
      <p:sp>
        <p:nvSpPr>
          <p:cNvPr id="5" name="4 Marcador de pie de página"/>
          <p:cNvSpPr>
            <a:spLocks noGrp="1"/>
          </p:cNvSpPr>
          <p:nvPr>
            <p:ph type="ftr" sz="quarter" idx="11"/>
          </p:nvPr>
        </p:nvSpPr>
        <p:spPr/>
        <p:txBody>
          <a:bodyPr/>
          <a:lstStyle/>
          <a:p>
            <a:pPr algn="ctr" rtl="0"/>
            <a:endParaRPr lang="es-ES" sz="1200" kern="1200">
              <a:solidFill>
                <a:prstClr val="black">
                  <a:tint val="75000"/>
                </a:prstClr>
              </a:solidFill>
              <a:latin typeface="Calibri"/>
              <a:ea typeface="+mn-ea"/>
              <a:cs typeface="+mn-cs"/>
            </a:endParaRPr>
          </a:p>
        </p:txBody>
      </p:sp>
      <p:sp>
        <p:nvSpPr>
          <p:cNvPr id="6" name="5 Marcador de número de diapositiva"/>
          <p:cNvSpPr>
            <a:spLocks noGrp="1"/>
          </p:cNvSpPr>
          <p:nvPr>
            <p:ph type="sldNum" sz="quarter" idx="12"/>
          </p:nvPr>
        </p:nvSpPr>
        <p:spPr/>
        <p:txBody>
          <a:bodyPr/>
          <a:lstStyle/>
          <a:p>
            <a:pPr algn="r" rtl="0"/>
            <a:fld id="{132FADFE-3B8F-471C-ABF0-DBC7717ECBBC}" type="slidenum">
              <a:rPr lang="es-ES" sz="1200" kern="1200">
                <a:solidFill>
                  <a:prstClr val="black">
                    <a:tint val="75000"/>
                  </a:prstClr>
                </a:solidFill>
                <a:latin typeface="Calibri"/>
                <a:ea typeface="+mn-ea"/>
                <a:cs typeface="+mn-cs"/>
              </a:rPr>
              <a:pPr algn="r" rtl="0"/>
              <a:t>‹Nº›</a:t>
            </a:fld>
            <a:endParaRPr lang="es-ES" sz="1200" kern="1200">
              <a:solidFill>
                <a:prstClr val="black">
                  <a:tint val="75000"/>
                </a:prstClr>
              </a:solidFill>
              <a:latin typeface="Calibri"/>
              <a:ea typeface="+mn-ea"/>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pPr/>
              <a:t>30/04/2014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7A847CFC-816F-41D0-AAC0-9BF4FEBC753E}" type="datetimeFigureOut">
              <a:rPr lang="es-ES" smtClean="0"/>
              <a:pPr/>
              <a:t>30/04/2014</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7A847CFC-816F-41D0-AAC0-9BF4FEBC753E}" type="datetimeFigureOut">
              <a:rPr lang="es-ES" smtClean="0"/>
              <a:pPr/>
              <a:t>30/04/2014</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7A847CFC-816F-41D0-AAC0-9BF4FEBC753E}" type="datetimeFigureOut">
              <a:rPr lang="es-ES" smtClean="0"/>
              <a:pPr/>
              <a:t>30/04/2014</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pPr/>
              <a:t>30/04/2014</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pPr/>
              <a:t>30/04/2014</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pPr/>
              <a:t>30/04/2014</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47CFC-816F-41D0-AAC0-9BF4FEBC753E}" type="datetimeFigureOut">
              <a:rPr lang="es-ES" smtClean="0"/>
              <a:pPr/>
              <a:t>30/04/2014</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7A847CFC-816F-41D0-AAC0-9BF4FEBC753E}" type="datetimeFigureOut">
              <a:rPr lang="es-ES" kern="1200" smtClean="0">
                <a:solidFill>
                  <a:prstClr val="black">
                    <a:tint val="75000"/>
                  </a:prstClr>
                </a:solidFill>
                <a:latin typeface="Calibri"/>
                <a:ea typeface="+mn-ea"/>
                <a:cs typeface="+mn-cs"/>
              </a:rPr>
              <a:pPr rtl="0"/>
              <a:t>30/04/2014</a:t>
            </a:fld>
            <a:endParaRPr lang="es-ES" kern="1200">
              <a:solidFill>
                <a:prstClr val="black">
                  <a:tint val="75000"/>
                </a:prstClr>
              </a:solidFill>
              <a:latin typeface="Calibri"/>
              <a:ea typeface="+mn-ea"/>
              <a:cs typeface="+mn-cs"/>
            </a:endParaRPr>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s-ES" kern="1200">
              <a:solidFill>
                <a:prstClr val="black">
                  <a:tint val="75000"/>
                </a:prstClr>
              </a:solidFill>
              <a:latin typeface="Calibri"/>
              <a:ea typeface="+mn-ea"/>
              <a:cs typeface="+mn-cs"/>
            </a:endParaRP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132FADFE-3B8F-471C-ABF0-DBC7717ECBBC}" type="slidenum">
              <a:rPr lang="es-ES" kern="1200" smtClean="0">
                <a:solidFill>
                  <a:prstClr val="black">
                    <a:tint val="75000"/>
                  </a:prstClr>
                </a:solidFill>
                <a:latin typeface="Calibri"/>
                <a:ea typeface="+mn-ea"/>
                <a:cs typeface="+mn-cs"/>
              </a:rPr>
              <a:pPr rtl="0"/>
              <a:t>‹Nº›</a:t>
            </a:fld>
            <a:endParaRPr lang="es-ES" kern="1200">
              <a:solidFill>
                <a:prstClr val="black">
                  <a:tint val="75000"/>
                </a:prstClr>
              </a:solidFill>
              <a:latin typeface="Calibri"/>
              <a:ea typeface="+mn-ea"/>
              <a:cs typeface="+mn-cs"/>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1 Título"/>
          <p:cNvSpPr>
            <a:spLocks noGrp="1"/>
          </p:cNvSpPr>
          <p:nvPr>
            <p:ph type="ctrTitle"/>
          </p:nvPr>
        </p:nvSpPr>
        <p:spPr>
          <a:xfrm>
            <a:off x="714348" y="785794"/>
            <a:ext cx="7772400" cy="3429024"/>
          </a:xfrm>
        </p:spPr>
        <p:txBody>
          <a:bodyPr>
            <a:normAutofit/>
          </a:bodyPr>
          <a:lstStyle/>
          <a:p>
            <a:r>
              <a:rPr lang="es-ES" sz="4800" b="1" dirty="0" smtClean="0">
                <a:solidFill>
                  <a:schemeClr val="bg1"/>
                </a:solidFill>
              </a:rPr>
              <a:t>ATENCIÓ ALS DARRERS DIES. SEDACIÓ</a:t>
            </a:r>
            <a:br>
              <a:rPr lang="es-ES" sz="4800" b="1" dirty="0" smtClean="0">
                <a:solidFill>
                  <a:schemeClr val="bg1"/>
                </a:solidFill>
              </a:rPr>
            </a:br>
            <a:endParaRPr lang="es-ES" sz="4800" b="1" dirty="0">
              <a:solidFill>
                <a:schemeClr val="bg1"/>
              </a:solidFill>
            </a:endParaRPr>
          </a:p>
        </p:txBody>
      </p:sp>
      <p:pic>
        <p:nvPicPr>
          <p:cNvPr id="7" name="Picture 2"/>
          <p:cNvPicPr>
            <a:picLocks noChangeAspect="1" noChangeArrowheads="1"/>
          </p:cNvPicPr>
          <p:nvPr/>
        </p:nvPicPr>
        <p:blipFill>
          <a:blip r:embed="rId2"/>
          <a:srcRect/>
          <a:stretch>
            <a:fillRect/>
          </a:stretch>
        </p:blipFill>
        <p:spPr bwMode="auto">
          <a:xfrm>
            <a:off x="6572264" y="4893122"/>
            <a:ext cx="2285984" cy="162019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14480" y="274638"/>
            <a:ext cx="7286676" cy="796908"/>
          </a:xfrm>
        </p:spPr>
        <p:txBody>
          <a:bodyPr>
            <a:noAutofit/>
          </a:bodyPr>
          <a:lstStyle/>
          <a:p>
            <a:r>
              <a:rPr lang="es-ES" sz="3600" b="1" dirty="0" err="1" smtClean="0"/>
              <a:t>Símptomes</a:t>
            </a:r>
            <a:endParaRPr lang="es-ES" sz="3600" b="1" dirty="0"/>
          </a:p>
        </p:txBody>
      </p:sp>
      <p:sp>
        <p:nvSpPr>
          <p:cNvPr id="3" name="2 Marcador de contenido"/>
          <p:cNvSpPr>
            <a:spLocks noGrp="1"/>
          </p:cNvSpPr>
          <p:nvPr>
            <p:ph idx="1"/>
          </p:nvPr>
        </p:nvSpPr>
        <p:spPr>
          <a:xfrm>
            <a:off x="1857356" y="1285860"/>
            <a:ext cx="6829444" cy="4840303"/>
          </a:xfrm>
        </p:spPr>
        <p:txBody>
          <a:bodyPr>
            <a:normAutofit/>
          </a:bodyPr>
          <a:lstStyle/>
          <a:p>
            <a:pPr marL="868680" lvl="1" indent="-283464">
              <a:buFont typeface="Wingdings" pitchFamily="2" charset="2"/>
              <a:buChar char="§"/>
              <a:defRPr/>
            </a:pPr>
            <a:endParaRPr lang="es-ES" sz="4000" dirty="0" smtClean="0"/>
          </a:p>
          <a:p>
            <a:pPr algn="just">
              <a:buNone/>
            </a:pPr>
            <a:endParaRPr lang="ca-ES" sz="2600" dirty="0" smtClean="0">
              <a:ea typeface="ＭＳ Ｐゴシック" charset="-128"/>
            </a:endParaRPr>
          </a:p>
          <a:p>
            <a:endParaRPr lang="es-ES" dirty="0"/>
          </a:p>
        </p:txBody>
      </p:sp>
      <p:sp>
        <p:nvSpPr>
          <p:cNvPr id="5" name="4 Rectángulo"/>
          <p:cNvSpPr/>
          <p:nvPr/>
        </p:nvSpPr>
        <p:spPr>
          <a:xfrm>
            <a:off x="0" y="0"/>
            <a:ext cx="142872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 name="Picture 2"/>
          <p:cNvPicPr>
            <a:picLocks noChangeAspect="1" noChangeArrowheads="1"/>
          </p:cNvPicPr>
          <p:nvPr/>
        </p:nvPicPr>
        <p:blipFill>
          <a:blip r:embed="rId2" cstate="print"/>
          <a:srcRect/>
          <a:stretch>
            <a:fillRect/>
          </a:stretch>
        </p:blipFill>
        <p:spPr bwMode="auto">
          <a:xfrm>
            <a:off x="0" y="0"/>
            <a:ext cx="1428728" cy="1012611"/>
          </a:xfrm>
          <a:prstGeom prst="rect">
            <a:avLst/>
          </a:prstGeom>
          <a:noFill/>
          <a:ln w="9525">
            <a:noFill/>
            <a:miter lim="800000"/>
            <a:headEnd/>
            <a:tailEnd/>
          </a:ln>
          <a:effectLst/>
        </p:spPr>
      </p:pic>
      <p:sp>
        <p:nvSpPr>
          <p:cNvPr id="7" name="6 Rectángulo"/>
          <p:cNvSpPr/>
          <p:nvPr/>
        </p:nvSpPr>
        <p:spPr>
          <a:xfrm>
            <a:off x="1643042" y="1214422"/>
            <a:ext cx="7358114" cy="4985980"/>
          </a:xfrm>
          <a:prstGeom prst="rect">
            <a:avLst/>
          </a:prstGeom>
        </p:spPr>
        <p:txBody>
          <a:bodyPr wrap="square">
            <a:spAutoFit/>
          </a:bodyPr>
          <a:lstStyle/>
          <a:p>
            <a:pPr>
              <a:lnSpc>
                <a:spcPct val="150000"/>
              </a:lnSpc>
              <a:buFont typeface="Wingdings" pitchFamily="2" charset="2"/>
              <a:buChar char="§"/>
            </a:pPr>
            <a:r>
              <a:rPr lang="es-ES" sz="2800" b="1" dirty="0" smtClean="0"/>
              <a:t> Disnea</a:t>
            </a:r>
          </a:p>
          <a:p>
            <a:pPr>
              <a:lnSpc>
                <a:spcPct val="150000"/>
              </a:lnSpc>
              <a:buFont typeface="Wingdings" pitchFamily="2" charset="2"/>
              <a:buChar char="§"/>
            </a:pPr>
            <a:r>
              <a:rPr lang="es-ES" sz="2800" b="1" dirty="0" smtClean="0"/>
              <a:t> Dolor</a:t>
            </a:r>
          </a:p>
          <a:p>
            <a:pPr>
              <a:lnSpc>
                <a:spcPct val="150000"/>
              </a:lnSpc>
              <a:buFont typeface="Wingdings" pitchFamily="2" charset="2"/>
              <a:buChar char="§"/>
            </a:pPr>
            <a:r>
              <a:rPr lang="es-ES" sz="2800" b="1" dirty="0" smtClean="0"/>
              <a:t> </a:t>
            </a:r>
            <a:r>
              <a:rPr lang="es-ES" sz="2800" b="1" dirty="0" err="1" smtClean="0"/>
              <a:t>Estertors</a:t>
            </a:r>
            <a:endParaRPr lang="es-ES" sz="2800" b="1" dirty="0" smtClean="0"/>
          </a:p>
          <a:p>
            <a:pPr>
              <a:lnSpc>
                <a:spcPct val="150000"/>
              </a:lnSpc>
              <a:buFont typeface="Wingdings" pitchFamily="2" charset="2"/>
              <a:buChar char="§"/>
            </a:pPr>
            <a:r>
              <a:rPr lang="es-ES" sz="2800" b="1" dirty="0" smtClean="0"/>
              <a:t> </a:t>
            </a:r>
            <a:r>
              <a:rPr lang="es-ES" sz="2800" b="1" dirty="0" err="1" smtClean="0"/>
              <a:t>Agitació</a:t>
            </a:r>
            <a:r>
              <a:rPr lang="es-ES" sz="2800" b="1" dirty="0" smtClean="0"/>
              <a:t>/</a:t>
            </a:r>
            <a:r>
              <a:rPr lang="es-ES" sz="2800" b="1" dirty="0" err="1" smtClean="0"/>
              <a:t>deliri</a:t>
            </a:r>
            <a:r>
              <a:rPr lang="es-ES" sz="2800" b="1" dirty="0" smtClean="0"/>
              <a:t>/</a:t>
            </a:r>
            <a:r>
              <a:rPr lang="es-ES" sz="2800" b="1" dirty="0" err="1" smtClean="0"/>
              <a:t>convulsions</a:t>
            </a:r>
            <a:endParaRPr lang="es-ES" sz="2800" b="1" dirty="0" smtClean="0"/>
          </a:p>
          <a:p>
            <a:pPr>
              <a:lnSpc>
                <a:spcPct val="150000"/>
              </a:lnSpc>
              <a:buFont typeface="Wingdings" pitchFamily="2" charset="2"/>
              <a:buChar char="§"/>
            </a:pPr>
            <a:r>
              <a:rPr lang="es-ES" sz="2800" dirty="0" smtClean="0"/>
              <a:t> </a:t>
            </a:r>
            <a:r>
              <a:rPr lang="es-ES" sz="2800" dirty="0" err="1" smtClean="0"/>
              <a:t>Nàusees</a:t>
            </a:r>
            <a:r>
              <a:rPr lang="es-ES" sz="2800" dirty="0" smtClean="0"/>
              <a:t> i </a:t>
            </a:r>
            <a:r>
              <a:rPr lang="es-ES" sz="2800" dirty="0" err="1" smtClean="0"/>
              <a:t>vòmits</a:t>
            </a:r>
            <a:endParaRPr lang="es-ES" sz="2800" dirty="0" smtClean="0"/>
          </a:p>
          <a:p>
            <a:pPr>
              <a:lnSpc>
                <a:spcPct val="150000"/>
              </a:lnSpc>
              <a:buFont typeface="Wingdings" pitchFamily="2" charset="2"/>
              <a:buChar char="§"/>
            </a:pPr>
            <a:r>
              <a:rPr lang="es-ES" sz="2800" dirty="0" smtClean="0"/>
              <a:t> </a:t>
            </a:r>
            <a:r>
              <a:rPr lang="es-ES" sz="2800" dirty="0" err="1" smtClean="0"/>
              <a:t>Hemorràgia</a:t>
            </a:r>
            <a:endParaRPr lang="es-ES" sz="2800" dirty="0" smtClean="0"/>
          </a:p>
          <a:p>
            <a:pPr>
              <a:lnSpc>
                <a:spcPct val="150000"/>
              </a:lnSpc>
              <a:buFont typeface="Wingdings" pitchFamily="2" charset="2"/>
              <a:buChar char="§"/>
            </a:pPr>
            <a:r>
              <a:rPr lang="es-ES" sz="2800" dirty="0" smtClean="0"/>
              <a:t> </a:t>
            </a:r>
            <a:r>
              <a:rPr lang="es-ES" sz="2800" dirty="0" err="1" smtClean="0"/>
              <a:t>Febre</a:t>
            </a:r>
            <a:endParaRPr lang="es-ES" sz="2800" dirty="0" smtClean="0"/>
          </a:p>
          <a:p>
            <a:pPr lvl="2">
              <a:buClr>
                <a:schemeClr val="tx1">
                  <a:shade val="95000"/>
                </a:schemeClr>
              </a:buClr>
              <a:defRPr/>
            </a:pPr>
            <a:endParaRPr lang="es-ES" sz="240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 Título"/>
          <p:cNvSpPr>
            <a:spLocks noGrp="1"/>
          </p:cNvSpPr>
          <p:nvPr>
            <p:ph type="title"/>
          </p:nvPr>
        </p:nvSpPr>
        <p:spPr/>
        <p:txBody>
          <a:bodyPr/>
          <a:lstStyle/>
          <a:p>
            <a:pPr eaLnBrk="1" fontAlgn="auto" hangingPunct="1">
              <a:spcAft>
                <a:spcPts val="0"/>
              </a:spcAft>
              <a:defRPr/>
            </a:pPr>
            <a:r>
              <a:rPr lang="es-ES" dirty="0" smtClean="0"/>
              <a:t>TRACTAMENT (</a:t>
            </a:r>
            <a:r>
              <a:rPr lang="es-ES" dirty="0" err="1" smtClean="0"/>
              <a:t>Via</a:t>
            </a:r>
            <a:r>
              <a:rPr lang="es-ES" dirty="0" smtClean="0"/>
              <a:t> SC)</a:t>
            </a:r>
          </a:p>
        </p:txBody>
      </p:sp>
      <p:graphicFrame>
        <p:nvGraphicFramePr>
          <p:cNvPr id="4" name="3 Marcador de contenido"/>
          <p:cNvGraphicFramePr>
            <a:graphicFrameLocks noGrp="1"/>
          </p:cNvGraphicFramePr>
          <p:nvPr>
            <p:ph idx="1"/>
          </p:nvPr>
        </p:nvGraphicFramePr>
        <p:xfrm>
          <a:off x="312738" y="1557338"/>
          <a:ext cx="8507410" cy="4148138"/>
        </p:xfrm>
        <a:graphic>
          <a:graphicData uri="http://schemas.openxmlformats.org/drawingml/2006/table">
            <a:tbl>
              <a:tblPr firstRow="1" bandRow="1">
                <a:tableStyleId>{5C22544A-7EE6-4342-B048-85BDC9FD1C3A}</a:tableStyleId>
              </a:tblPr>
              <a:tblGrid>
                <a:gridCol w="1701482"/>
                <a:gridCol w="1701482"/>
                <a:gridCol w="1701482"/>
                <a:gridCol w="1701482"/>
                <a:gridCol w="1701482"/>
              </a:tblGrid>
              <a:tr h="381378">
                <a:tc>
                  <a:txBody>
                    <a:bodyPr/>
                    <a:lstStyle/>
                    <a:p>
                      <a:endParaRPr lang="es-ES" sz="1800" b="1" dirty="0"/>
                    </a:p>
                  </a:txBody>
                  <a:tcPr marL="91441" marR="91441" marT="45711" marB="45711"/>
                </a:tc>
                <a:tc>
                  <a:txBody>
                    <a:bodyPr/>
                    <a:lstStyle/>
                    <a:p>
                      <a:r>
                        <a:rPr lang="es-ES" sz="1800" b="1" dirty="0" smtClean="0"/>
                        <a:t>Morfina</a:t>
                      </a:r>
                      <a:endParaRPr lang="es-ES" sz="1800" b="1" dirty="0"/>
                    </a:p>
                  </a:txBody>
                  <a:tcPr marL="91441" marR="91441" marT="45711" marB="45711"/>
                </a:tc>
                <a:tc>
                  <a:txBody>
                    <a:bodyPr/>
                    <a:lstStyle/>
                    <a:p>
                      <a:r>
                        <a:rPr lang="es-ES" sz="1800" b="1" dirty="0" err="1" smtClean="0"/>
                        <a:t>Midazolam</a:t>
                      </a:r>
                      <a:endParaRPr lang="es-ES" sz="1800" b="1" dirty="0"/>
                    </a:p>
                  </a:txBody>
                  <a:tcPr marL="91441" marR="91441" marT="45711" marB="45711"/>
                </a:tc>
                <a:tc>
                  <a:txBody>
                    <a:bodyPr/>
                    <a:lstStyle/>
                    <a:p>
                      <a:r>
                        <a:rPr lang="es-ES" sz="1800" b="1" dirty="0" smtClean="0"/>
                        <a:t>Haloperidol</a:t>
                      </a:r>
                      <a:endParaRPr lang="es-ES" sz="1800" b="1" dirty="0"/>
                    </a:p>
                  </a:txBody>
                  <a:tcPr marL="91441" marR="91441" marT="45711" marB="45711"/>
                </a:tc>
                <a:tc>
                  <a:txBody>
                    <a:bodyPr/>
                    <a:lstStyle/>
                    <a:p>
                      <a:r>
                        <a:rPr lang="es-ES" sz="1800" b="1" dirty="0" err="1" smtClean="0"/>
                        <a:t>Hioscina</a:t>
                      </a:r>
                      <a:endParaRPr lang="es-ES" sz="1800" b="1" dirty="0"/>
                    </a:p>
                  </a:txBody>
                  <a:tcPr marL="91441" marR="91441" marT="45711" marB="45711"/>
                </a:tc>
              </a:tr>
              <a:tr h="1222499">
                <a:tc>
                  <a:txBody>
                    <a:bodyPr/>
                    <a:lstStyle/>
                    <a:p>
                      <a:r>
                        <a:rPr lang="es-ES" sz="1800" b="1" dirty="0" err="1" smtClean="0"/>
                        <a:t>Indicació</a:t>
                      </a:r>
                      <a:endParaRPr lang="es-ES" sz="1800" b="1" dirty="0"/>
                    </a:p>
                  </a:txBody>
                  <a:tcPr marL="91441" marR="91441" marT="45711" marB="45711"/>
                </a:tc>
                <a:tc>
                  <a:txBody>
                    <a:bodyPr/>
                    <a:lstStyle/>
                    <a:p>
                      <a:r>
                        <a:rPr lang="es-ES" sz="1800" dirty="0" smtClean="0"/>
                        <a:t>Dolor</a:t>
                      </a:r>
                    </a:p>
                    <a:p>
                      <a:r>
                        <a:rPr lang="es-ES" sz="1800" dirty="0" smtClean="0"/>
                        <a:t>Disnea</a:t>
                      </a:r>
                      <a:endParaRPr lang="es-ES" sz="1800" dirty="0"/>
                    </a:p>
                  </a:txBody>
                  <a:tcPr marL="91441" marR="91441" marT="45711" marB="45711"/>
                </a:tc>
                <a:tc>
                  <a:txBody>
                    <a:bodyPr/>
                    <a:lstStyle/>
                    <a:p>
                      <a:r>
                        <a:rPr lang="es-ES" sz="1800" dirty="0" err="1" smtClean="0"/>
                        <a:t>Sedació</a:t>
                      </a:r>
                      <a:endParaRPr lang="es-ES" sz="1800" dirty="0" smtClean="0"/>
                    </a:p>
                    <a:p>
                      <a:r>
                        <a:rPr lang="es-ES" sz="1800" dirty="0" smtClean="0"/>
                        <a:t>Crisis</a:t>
                      </a:r>
                      <a:r>
                        <a:rPr lang="es-ES" sz="1800" baseline="0" dirty="0" smtClean="0"/>
                        <a:t> </a:t>
                      </a:r>
                      <a:r>
                        <a:rPr lang="es-ES" sz="1800" baseline="0" dirty="0" err="1" smtClean="0"/>
                        <a:t>pànic</a:t>
                      </a:r>
                      <a:r>
                        <a:rPr lang="es-ES" sz="1800" baseline="0" dirty="0" smtClean="0"/>
                        <a:t> en </a:t>
                      </a:r>
                      <a:r>
                        <a:rPr lang="es-ES" sz="1800" baseline="0" dirty="0" err="1" smtClean="0"/>
                        <a:t>díspnea</a:t>
                      </a:r>
                      <a:endParaRPr lang="es-ES" sz="1800" baseline="0" dirty="0" smtClean="0"/>
                    </a:p>
                    <a:p>
                      <a:r>
                        <a:rPr lang="es-ES" sz="1800" baseline="0" dirty="0" err="1" smtClean="0"/>
                        <a:t>Convulsió</a:t>
                      </a:r>
                      <a:endParaRPr lang="es-ES" sz="1800" dirty="0"/>
                    </a:p>
                  </a:txBody>
                  <a:tcPr marL="91441" marR="91441" marT="45711" marB="45711"/>
                </a:tc>
                <a:tc>
                  <a:txBody>
                    <a:bodyPr/>
                    <a:lstStyle/>
                    <a:p>
                      <a:r>
                        <a:rPr lang="es-ES" sz="1800" dirty="0" err="1" smtClean="0"/>
                        <a:t>Sdr</a:t>
                      </a:r>
                      <a:r>
                        <a:rPr lang="es-ES" sz="1800" dirty="0" smtClean="0"/>
                        <a:t>. </a:t>
                      </a:r>
                      <a:r>
                        <a:rPr lang="es-ES" sz="1800" dirty="0" err="1" smtClean="0"/>
                        <a:t>Confusional</a:t>
                      </a:r>
                      <a:endParaRPr lang="es-ES" sz="1800" dirty="0" smtClean="0"/>
                    </a:p>
                    <a:p>
                      <a:r>
                        <a:rPr lang="es-ES" sz="1800" dirty="0" err="1" smtClean="0"/>
                        <a:t>Antiemètic</a:t>
                      </a:r>
                      <a:r>
                        <a:rPr lang="es-ES" sz="1800" baseline="0" dirty="0" smtClean="0"/>
                        <a:t> </a:t>
                      </a:r>
                      <a:endParaRPr lang="es-ES" sz="1800" dirty="0" smtClean="0"/>
                    </a:p>
                    <a:p>
                      <a:endParaRPr lang="es-ES" sz="1800" dirty="0"/>
                    </a:p>
                  </a:txBody>
                  <a:tcPr marL="91441" marR="91441" marT="45711" marB="45711"/>
                </a:tc>
                <a:tc>
                  <a:txBody>
                    <a:bodyPr/>
                    <a:lstStyle/>
                    <a:p>
                      <a:r>
                        <a:rPr lang="es-ES" sz="1800" dirty="0" err="1" smtClean="0"/>
                        <a:t>Estertorts</a:t>
                      </a:r>
                      <a:endParaRPr lang="es-ES" sz="1800" dirty="0" smtClean="0"/>
                    </a:p>
                    <a:p>
                      <a:r>
                        <a:rPr lang="es-ES" sz="1800" dirty="0" err="1" smtClean="0"/>
                        <a:t>Antiespasmòdic</a:t>
                      </a:r>
                      <a:endParaRPr lang="es-ES" sz="1800" dirty="0" smtClean="0"/>
                    </a:p>
                  </a:txBody>
                  <a:tcPr marL="91441" marR="91441" marT="45711" marB="45711"/>
                </a:tc>
              </a:tr>
              <a:tr h="381378">
                <a:tc>
                  <a:txBody>
                    <a:bodyPr/>
                    <a:lstStyle/>
                    <a:p>
                      <a:r>
                        <a:rPr lang="es-ES" sz="1800" b="1" dirty="0" smtClean="0"/>
                        <a:t>Dosis/24h</a:t>
                      </a:r>
                      <a:endParaRPr lang="es-ES" sz="1800" b="1" dirty="0"/>
                    </a:p>
                  </a:txBody>
                  <a:tcPr marL="91441" marR="91441" marT="45711" marB="45711"/>
                </a:tc>
                <a:tc>
                  <a:txBody>
                    <a:bodyPr/>
                    <a:lstStyle/>
                    <a:p>
                      <a:r>
                        <a:rPr lang="es-ES" sz="1800" dirty="0" smtClean="0"/>
                        <a:t>30-160mg</a:t>
                      </a:r>
                      <a:endParaRPr lang="es-ES" sz="1800" dirty="0"/>
                    </a:p>
                  </a:txBody>
                  <a:tcPr marL="91441" marR="91441" marT="45711" marB="45711"/>
                </a:tc>
                <a:tc>
                  <a:txBody>
                    <a:bodyPr/>
                    <a:lstStyle/>
                    <a:p>
                      <a:r>
                        <a:rPr lang="es-ES" sz="1800" dirty="0" smtClean="0"/>
                        <a:t>15-60 mg</a:t>
                      </a:r>
                      <a:endParaRPr lang="es-ES" sz="1800" dirty="0"/>
                    </a:p>
                  </a:txBody>
                  <a:tcPr marL="91441" marR="91441" marT="45711" marB="45711"/>
                </a:tc>
                <a:tc>
                  <a:txBody>
                    <a:bodyPr/>
                    <a:lstStyle/>
                    <a:p>
                      <a:r>
                        <a:rPr lang="es-ES" sz="1800" dirty="0" smtClean="0"/>
                        <a:t>5-15mg</a:t>
                      </a:r>
                      <a:endParaRPr lang="es-ES" sz="1800" dirty="0"/>
                    </a:p>
                  </a:txBody>
                  <a:tcPr marL="91441" marR="91441" marT="45711" marB="45711"/>
                </a:tc>
                <a:tc>
                  <a:txBody>
                    <a:bodyPr/>
                    <a:lstStyle/>
                    <a:p>
                      <a:r>
                        <a:rPr lang="es-ES" sz="1800" dirty="0" smtClean="0"/>
                        <a:t>60-120mg</a:t>
                      </a:r>
                      <a:endParaRPr lang="es-ES" sz="1800" dirty="0"/>
                    </a:p>
                  </a:txBody>
                  <a:tcPr marL="91441" marR="91441" marT="45711" marB="45711"/>
                </a:tc>
              </a:tr>
              <a:tr h="1222499">
                <a:tc>
                  <a:txBody>
                    <a:bodyPr/>
                    <a:lstStyle/>
                    <a:p>
                      <a:r>
                        <a:rPr lang="es-ES" sz="1800" b="1" dirty="0" err="1" smtClean="0"/>
                        <a:t>Efectes</a:t>
                      </a:r>
                      <a:r>
                        <a:rPr lang="es-ES" sz="1800" b="1" dirty="0" smtClean="0"/>
                        <a:t> </a:t>
                      </a:r>
                      <a:r>
                        <a:rPr lang="es-ES" sz="1800" b="1" dirty="0" err="1" smtClean="0"/>
                        <a:t>secundaris</a:t>
                      </a:r>
                      <a:endParaRPr lang="es-ES" sz="1800" b="1" dirty="0"/>
                    </a:p>
                  </a:txBody>
                  <a:tcPr marL="91441" marR="91441" marT="45711" marB="45711"/>
                </a:tc>
                <a:tc>
                  <a:txBody>
                    <a:bodyPr/>
                    <a:lstStyle/>
                    <a:p>
                      <a:r>
                        <a:rPr lang="es-ES" sz="1800" dirty="0" err="1" smtClean="0"/>
                        <a:t>Bradipsiquia</a:t>
                      </a:r>
                      <a:endParaRPr lang="es-ES" sz="1800" dirty="0" smtClean="0"/>
                    </a:p>
                    <a:p>
                      <a:r>
                        <a:rPr lang="es-ES" sz="1800" dirty="0" err="1" smtClean="0"/>
                        <a:t>Mioclonies</a:t>
                      </a:r>
                      <a:endParaRPr lang="es-ES" sz="1800" dirty="0" smtClean="0"/>
                    </a:p>
                    <a:p>
                      <a:r>
                        <a:rPr lang="es-ES" sz="1800" dirty="0" err="1" smtClean="0"/>
                        <a:t>Vómits</a:t>
                      </a:r>
                      <a:endParaRPr lang="es-ES" sz="1800" dirty="0" smtClean="0"/>
                    </a:p>
                    <a:p>
                      <a:r>
                        <a:rPr lang="es-ES" sz="1800" dirty="0" err="1" smtClean="0"/>
                        <a:t>Depresió</a:t>
                      </a:r>
                      <a:r>
                        <a:rPr lang="es-ES" sz="1800" baseline="0" dirty="0" smtClean="0"/>
                        <a:t> </a:t>
                      </a:r>
                      <a:r>
                        <a:rPr lang="es-ES" sz="1800" dirty="0" smtClean="0"/>
                        <a:t>SNC</a:t>
                      </a:r>
                      <a:endParaRPr lang="es-ES" sz="1800" dirty="0"/>
                    </a:p>
                  </a:txBody>
                  <a:tcPr marL="91441" marR="91441" marT="45711" marB="45711"/>
                </a:tc>
                <a:tc>
                  <a:txBody>
                    <a:bodyPr/>
                    <a:lstStyle/>
                    <a:p>
                      <a:r>
                        <a:rPr lang="es-ES" sz="1800" dirty="0" smtClean="0"/>
                        <a:t>PCR</a:t>
                      </a:r>
                    </a:p>
                    <a:p>
                      <a:r>
                        <a:rPr lang="es-ES" sz="1800" dirty="0" err="1" smtClean="0"/>
                        <a:t>Agitació</a:t>
                      </a:r>
                      <a:r>
                        <a:rPr lang="es-ES" sz="1800" baseline="0" dirty="0" smtClean="0"/>
                        <a:t> </a:t>
                      </a:r>
                      <a:r>
                        <a:rPr lang="ca-ES" sz="1800" baseline="0" noProof="0" dirty="0" err="1" smtClean="0"/>
                        <a:t>paradòxica</a:t>
                      </a:r>
                      <a:endParaRPr lang="ca-ES" sz="1800" baseline="0" noProof="0" dirty="0" smtClean="0"/>
                    </a:p>
                    <a:p>
                      <a:endParaRPr lang="es-ES" sz="1800" dirty="0"/>
                    </a:p>
                  </a:txBody>
                  <a:tcPr marL="91441" marR="91441" marT="45711" marB="45711"/>
                </a:tc>
                <a:tc>
                  <a:txBody>
                    <a:bodyPr/>
                    <a:lstStyle/>
                    <a:p>
                      <a:r>
                        <a:rPr lang="es-ES" sz="1800" dirty="0" err="1" smtClean="0"/>
                        <a:t>Anticolinèrgic</a:t>
                      </a:r>
                      <a:endParaRPr lang="es-ES" sz="1800" dirty="0" smtClean="0"/>
                    </a:p>
                    <a:p>
                      <a:r>
                        <a:rPr lang="es-ES" sz="1800" dirty="0" err="1" smtClean="0"/>
                        <a:t>Extrapidamidals</a:t>
                      </a:r>
                      <a:endParaRPr lang="es-ES" sz="1800" dirty="0"/>
                    </a:p>
                  </a:txBody>
                  <a:tcPr marL="91441" marR="91441" marT="45711" marB="45711"/>
                </a:tc>
                <a:tc>
                  <a:txBody>
                    <a:bodyPr/>
                    <a:lstStyle/>
                    <a:p>
                      <a:r>
                        <a:rPr lang="es-ES" sz="1800" dirty="0" err="1" smtClean="0"/>
                        <a:t>Anticolinèrgic</a:t>
                      </a:r>
                      <a:endParaRPr lang="es-ES" sz="1800" dirty="0" smtClean="0"/>
                    </a:p>
                    <a:p>
                      <a:endParaRPr lang="es-ES" sz="1800" dirty="0"/>
                    </a:p>
                  </a:txBody>
                  <a:tcPr marL="91441" marR="91441" marT="45711" marB="45711"/>
                </a:tc>
              </a:tr>
              <a:tr h="940384">
                <a:tc>
                  <a:txBody>
                    <a:bodyPr/>
                    <a:lstStyle/>
                    <a:p>
                      <a:r>
                        <a:rPr lang="es-ES" sz="1800" b="1" dirty="0" err="1" smtClean="0"/>
                        <a:t>Presentació</a:t>
                      </a:r>
                      <a:endParaRPr lang="es-ES" sz="1800" b="1" dirty="0"/>
                    </a:p>
                  </a:txBody>
                  <a:tcPr marL="91441" marR="91441" marT="45711" marB="45711"/>
                </a:tc>
                <a:tc>
                  <a:txBody>
                    <a:bodyPr/>
                    <a:lstStyle/>
                    <a:p>
                      <a:r>
                        <a:rPr lang="es-ES" sz="1800" dirty="0" smtClean="0"/>
                        <a:t>10mg/ml</a:t>
                      </a:r>
                      <a:r>
                        <a:rPr lang="es-ES" sz="1800" baseline="0" dirty="0" smtClean="0"/>
                        <a:t> (</a:t>
                      </a:r>
                      <a:r>
                        <a:rPr lang="es-ES" sz="1800" dirty="0" smtClean="0"/>
                        <a:t>1%)</a:t>
                      </a:r>
                    </a:p>
                    <a:p>
                      <a:r>
                        <a:rPr lang="es-ES" sz="1800" dirty="0" smtClean="0"/>
                        <a:t>20mg/ml</a:t>
                      </a:r>
                      <a:r>
                        <a:rPr lang="es-ES" sz="1800" baseline="0" dirty="0" smtClean="0"/>
                        <a:t> (</a:t>
                      </a:r>
                      <a:r>
                        <a:rPr lang="es-ES" sz="1800" dirty="0" smtClean="0"/>
                        <a:t>2%)</a:t>
                      </a:r>
                    </a:p>
                    <a:p>
                      <a:r>
                        <a:rPr lang="es-ES" sz="1800" dirty="0" smtClean="0"/>
                        <a:t>40mg/ml (4%)</a:t>
                      </a:r>
                      <a:endParaRPr lang="es-ES" sz="1800" dirty="0"/>
                    </a:p>
                  </a:txBody>
                  <a:tcPr marL="91441" marR="91441" marT="45711" marB="45711"/>
                </a:tc>
                <a:tc>
                  <a:txBody>
                    <a:bodyPr/>
                    <a:lstStyle/>
                    <a:p>
                      <a:r>
                        <a:rPr lang="es-ES" sz="1800" dirty="0" smtClean="0"/>
                        <a:t>15mg/3ml</a:t>
                      </a:r>
                    </a:p>
                    <a:p>
                      <a:r>
                        <a:rPr lang="es-ES" sz="1800" dirty="0" smtClean="0"/>
                        <a:t>5mg/5ml</a:t>
                      </a:r>
                      <a:endParaRPr lang="es-ES" sz="1800" dirty="0"/>
                    </a:p>
                  </a:txBody>
                  <a:tcPr marL="91441" marR="91441" marT="45711" marB="45711"/>
                </a:tc>
                <a:tc>
                  <a:txBody>
                    <a:bodyPr/>
                    <a:lstStyle/>
                    <a:p>
                      <a:r>
                        <a:rPr lang="es-ES" sz="1800" dirty="0" smtClean="0"/>
                        <a:t>5mg/ml</a:t>
                      </a:r>
                      <a:endParaRPr lang="es-ES" sz="1800" dirty="0"/>
                    </a:p>
                  </a:txBody>
                  <a:tcPr marL="91441" marR="91441" marT="45711" marB="45711"/>
                </a:tc>
                <a:tc>
                  <a:txBody>
                    <a:bodyPr/>
                    <a:lstStyle/>
                    <a:p>
                      <a:r>
                        <a:rPr lang="es-ES" sz="1800" dirty="0" smtClean="0"/>
                        <a:t>20mg/ml</a:t>
                      </a:r>
                      <a:endParaRPr lang="es-ES" sz="1800" dirty="0"/>
                    </a:p>
                  </a:txBody>
                  <a:tcPr marL="91441" marR="91441" marT="45711" marB="45711"/>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14480" y="274638"/>
            <a:ext cx="7286676" cy="796908"/>
          </a:xfrm>
        </p:spPr>
        <p:txBody>
          <a:bodyPr>
            <a:noAutofit/>
          </a:bodyPr>
          <a:lstStyle/>
          <a:p>
            <a:r>
              <a:rPr lang="es-ES" sz="3600" b="1" dirty="0" err="1" smtClean="0"/>
              <a:t>Dispnea</a:t>
            </a:r>
            <a:endParaRPr lang="es-ES" sz="3600" b="1" dirty="0"/>
          </a:p>
        </p:txBody>
      </p:sp>
      <p:sp>
        <p:nvSpPr>
          <p:cNvPr id="3" name="2 Marcador de contenido"/>
          <p:cNvSpPr>
            <a:spLocks noGrp="1"/>
          </p:cNvSpPr>
          <p:nvPr>
            <p:ph idx="1"/>
          </p:nvPr>
        </p:nvSpPr>
        <p:spPr>
          <a:xfrm>
            <a:off x="1857356" y="1285860"/>
            <a:ext cx="6829444" cy="4840303"/>
          </a:xfrm>
        </p:spPr>
        <p:txBody>
          <a:bodyPr>
            <a:normAutofit/>
          </a:bodyPr>
          <a:lstStyle/>
          <a:p>
            <a:pPr marL="868680" lvl="1" indent="-283464">
              <a:buFont typeface="Wingdings" pitchFamily="2" charset="2"/>
              <a:buChar char="§"/>
              <a:defRPr/>
            </a:pPr>
            <a:endParaRPr lang="es-ES" sz="4000" dirty="0" smtClean="0"/>
          </a:p>
          <a:p>
            <a:pPr algn="just">
              <a:buNone/>
            </a:pPr>
            <a:endParaRPr lang="ca-ES" sz="2600" dirty="0" smtClean="0">
              <a:ea typeface="ＭＳ Ｐゴシック" charset="-128"/>
            </a:endParaRPr>
          </a:p>
          <a:p>
            <a:endParaRPr lang="es-ES" dirty="0"/>
          </a:p>
        </p:txBody>
      </p:sp>
      <p:sp>
        <p:nvSpPr>
          <p:cNvPr id="5" name="4 Rectángulo"/>
          <p:cNvSpPr/>
          <p:nvPr/>
        </p:nvSpPr>
        <p:spPr>
          <a:xfrm>
            <a:off x="0" y="0"/>
            <a:ext cx="142872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 name="Picture 2"/>
          <p:cNvPicPr>
            <a:picLocks noChangeAspect="1" noChangeArrowheads="1"/>
          </p:cNvPicPr>
          <p:nvPr/>
        </p:nvPicPr>
        <p:blipFill>
          <a:blip r:embed="rId2" cstate="print"/>
          <a:srcRect/>
          <a:stretch>
            <a:fillRect/>
          </a:stretch>
        </p:blipFill>
        <p:spPr bwMode="auto">
          <a:xfrm>
            <a:off x="0" y="0"/>
            <a:ext cx="1428728" cy="1012611"/>
          </a:xfrm>
          <a:prstGeom prst="rect">
            <a:avLst/>
          </a:prstGeom>
          <a:noFill/>
          <a:ln w="9525">
            <a:noFill/>
            <a:miter lim="800000"/>
            <a:headEnd/>
            <a:tailEnd/>
          </a:ln>
          <a:effectLst/>
        </p:spPr>
      </p:pic>
      <p:sp>
        <p:nvSpPr>
          <p:cNvPr id="7" name="6 Rectángulo"/>
          <p:cNvSpPr/>
          <p:nvPr/>
        </p:nvSpPr>
        <p:spPr>
          <a:xfrm>
            <a:off x="1643042" y="1214422"/>
            <a:ext cx="7358114" cy="4985980"/>
          </a:xfrm>
          <a:prstGeom prst="rect">
            <a:avLst/>
          </a:prstGeom>
        </p:spPr>
        <p:txBody>
          <a:bodyPr wrap="square">
            <a:spAutoFit/>
          </a:bodyPr>
          <a:lstStyle/>
          <a:p>
            <a:pPr>
              <a:buClr>
                <a:schemeClr val="tx1">
                  <a:shade val="95000"/>
                </a:schemeClr>
              </a:buClr>
              <a:defRPr/>
            </a:pPr>
            <a:r>
              <a:rPr lang="es-ES" sz="2800" dirty="0" err="1" smtClean="0"/>
              <a:t>Etiologia</a:t>
            </a:r>
            <a:r>
              <a:rPr lang="es-ES" sz="2800" dirty="0" smtClean="0"/>
              <a:t> multifactorial</a:t>
            </a:r>
          </a:p>
          <a:p>
            <a:pPr>
              <a:buClr>
                <a:schemeClr val="tx1">
                  <a:shade val="95000"/>
                </a:schemeClr>
              </a:buClr>
              <a:defRPr/>
            </a:pPr>
            <a:r>
              <a:rPr lang="es-ES" sz="2800" dirty="0" err="1" smtClean="0"/>
              <a:t>Objectiu</a:t>
            </a:r>
            <a:r>
              <a:rPr lang="es-ES" sz="2800" dirty="0" smtClean="0"/>
              <a:t>: ↓ </a:t>
            </a:r>
            <a:r>
              <a:rPr lang="es-ES" sz="2800" dirty="0" err="1" smtClean="0"/>
              <a:t>percepció</a:t>
            </a:r>
            <a:r>
              <a:rPr lang="es-ES" sz="2800" dirty="0" smtClean="0"/>
              <a:t> de </a:t>
            </a:r>
            <a:r>
              <a:rPr lang="es-ES" sz="2800" dirty="0" err="1" smtClean="0"/>
              <a:t>dificultat</a:t>
            </a:r>
            <a:r>
              <a:rPr lang="es-ES" sz="2800" dirty="0" smtClean="0"/>
              <a:t>  </a:t>
            </a:r>
            <a:r>
              <a:rPr lang="es-ES" sz="2800" dirty="0" err="1" smtClean="0"/>
              <a:t>respiratòria</a:t>
            </a:r>
            <a:endParaRPr lang="es-ES" sz="2800" dirty="0" smtClean="0"/>
          </a:p>
          <a:p>
            <a:pPr>
              <a:buClr>
                <a:schemeClr val="tx1">
                  <a:shade val="95000"/>
                </a:schemeClr>
              </a:buClr>
              <a:defRPr/>
            </a:pPr>
            <a:endParaRPr lang="es-ES" sz="2800" dirty="0" smtClean="0"/>
          </a:p>
          <a:p>
            <a:pPr>
              <a:buClr>
                <a:schemeClr val="tx1">
                  <a:shade val="95000"/>
                </a:schemeClr>
              </a:buClr>
              <a:defRPr/>
            </a:pPr>
            <a:r>
              <a:rPr lang="es-ES" sz="2800" i="1" u="sng" dirty="0" smtClean="0"/>
              <a:t>Morfina:</a:t>
            </a:r>
            <a:endParaRPr lang="es-ES" sz="2800" dirty="0" smtClean="0"/>
          </a:p>
          <a:p>
            <a:pPr>
              <a:buClr>
                <a:schemeClr val="tx1">
                  <a:shade val="95000"/>
                </a:schemeClr>
              </a:buClr>
              <a:defRPr/>
            </a:pPr>
            <a:r>
              <a:rPr lang="es-ES" sz="2800" dirty="0" smtClean="0"/>
              <a:t>	</a:t>
            </a:r>
            <a:r>
              <a:rPr lang="es-ES" sz="2800" dirty="0" err="1" smtClean="0"/>
              <a:t>Sense</a:t>
            </a:r>
            <a:r>
              <a:rPr lang="es-ES" sz="2800" dirty="0" smtClean="0"/>
              <a:t> </a:t>
            </a:r>
            <a:r>
              <a:rPr lang="es-ES" sz="2800" dirty="0" err="1" smtClean="0"/>
              <a:t>tt</a:t>
            </a:r>
            <a:r>
              <a:rPr lang="es-ES" sz="2800" dirty="0" smtClean="0"/>
              <a:t>. </a:t>
            </a:r>
            <a:r>
              <a:rPr lang="es-ES" sz="2800" dirty="0" err="1" smtClean="0"/>
              <a:t>previ</a:t>
            </a:r>
            <a:r>
              <a:rPr lang="es-ES" sz="2800" dirty="0" smtClean="0"/>
              <a:t> 		5mg/4h. </a:t>
            </a:r>
            <a:r>
              <a:rPr lang="es-ES" sz="2800" dirty="0" err="1" smtClean="0"/>
              <a:t>sc</a:t>
            </a:r>
            <a:endParaRPr lang="es-ES" sz="2800" dirty="0" smtClean="0"/>
          </a:p>
          <a:p>
            <a:pPr>
              <a:buClr>
                <a:schemeClr val="tx1">
                  <a:shade val="95000"/>
                </a:schemeClr>
              </a:buClr>
              <a:defRPr/>
            </a:pPr>
            <a:r>
              <a:rPr lang="es-ES" sz="2800" dirty="0" smtClean="0"/>
              <a:t>	Si </a:t>
            </a:r>
            <a:r>
              <a:rPr lang="es-ES" sz="2800" dirty="0" err="1" smtClean="0"/>
              <a:t>ja</a:t>
            </a:r>
            <a:r>
              <a:rPr lang="es-ES" sz="2800" dirty="0" smtClean="0"/>
              <a:t> en </a:t>
            </a:r>
            <a:r>
              <a:rPr lang="es-ES" sz="2800" dirty="0" err="1" smtClean="0"/>
              <a:t>prenia</a:t>
            </a:r>
            <a:r>
              <a:rPr lang="es-ES" sz="2800" dirty="0" smtClean="0"/>
              <a:t> 		↑ 50% DTM</a:t>
            </a:r>
          </a:p>
          <a:p>
            <a:pPr>
              <a:buClr>
                <a:schemeClr val="tx1">
                  <a:shade val="95000"/>
                </a:schemeClr>
              </a:buClr>
              <a:defRPr/>
            </a:pPr>
            <a:r>
              <a:rPr lang="es-ES" sz="2800" dirty="0" smtClean="0"/>
              <a:t>	</a:t>
            </a:r>
            <a:r>
              <a:rPr lang="es-ES" sz="2800" dirty="0" err="1" smtClean="0"/>
              <a:t>Rescat</a:t>
            </a:r>
            <a:r>
              <a:rPr lang="es-ES" sz="2800" dirty="0" smtClean="0"/>
              <a:t> 			1/6 de DTM/24h</a:t>
            </a:r>
          </a:p>
          <a:p>
            <a:pPr>
              <a:buClr>
                <a:schemeClr val="tx1">
                  <a:shade val="95000"/>
                </a:schemeClr>
              </a:buClr>
              <a:defRPr/>
            </a:pPr>
            <a:endParaRPr lang="es-ES" sz="2800" dirty="0" smtClean="0"/>
          </a:p>
          <a:p>
            <a:pPr>
              <a:buClr>
                <a:schemeClr val="tx1">
                  <a:shade val="95000"/>
                </a:schemeClr>
              </a:buClr>
              <a:defRPr/>
            </a:pPr>
            <a:r>
              <a:rPr lang="es-ES" sz="2800" dirty="0" smtClean="0"/>
              <a:t>Si no </a:t>
            </a:r>
            <a:r>
              <a:rPr lang="es-ES" sz="2800" dirty="0" err="1" smtClean="0"/>
              <a:t>resposta</a:t>
            </a:r>
            <a:r>
              <a:rPr lang="es-ES" sz="2800" dirty="0" smtClean="0"/>
              <a:t>: </a:t>
            </a:r>
            <a:r>
              <a:rPr lang="es-ES" sz="2800" dirty="0" err="1" smtClean="0"/>
              <a:t>afegir</a:t>
            </a:r>
            <a:r>
              <a:rPr lang="es-ES" sz="2800" dirty="0" smtClean="0"/>
              <a:t> </a:t>
            </a:r>
            <a:r>
              <a:rPr lang="es-ES" sz="2800" dirty="0" err="1" smtClean="0"/>
              <a:t>Midazolam</a:t>
            </a:r>
            <a:r>
              <a:rPr lang="es-ES" sz="2800" dirty="0" smtClean="0"/>
              <a:t> 5mg/4-6 h SC</a:t>
            </a:r>
          </a:p>
          <a:p>
            <a:pPr>
              <a:lnSpc>
                <a:spcPct val="150000"/>
              </a:lnSpc>
              <a:buFont typeface="Wingdings" pitchFamily="2" charset="2"/>
              <a:buChar char="§"/>
            </a:pPr>
            <a:endParaRPr lang="es-ES" sz="2800" dirty="0" smtClean="0"/>
          </a:p>
          <a:p>
            <a:pPr lvl="2">
              <a:buClr>
                <a:schemeClr val="tx1">
                  <a:shade val="95000"/>
                </a:schemeClr>
              </a:buClr>
              <a:defRPr/>
            </a:pPr>
            <a:endParaRPr lang="es-ES" sz="2400"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14480" y="274638"/>
            <a:ext cx="7286676" cy="796908"/>
          </a:xfrm>
        </p:spPr>
        <p:txBody>
          <a:bodyPr>
            <a:noAutofit/>
          </a:bodyPr>
          <a:lstStyle/>
          <a:p>
            <a:r>
              <a:rPr lang="es-ES" sz="3600" b="1" dirty="0" smtClean="0"/>
              <a:t>Dolor</a:t>
            </a:r>
            <a:endParaRPr lang="es-ES" sz="3600" b="1" dirty="0"/>
          </a:p>
        </p:txBody>
      </p:sp>
      <p:sp>
        <p:nvSpPr>
          <p:cNvPr id="3" name="2 Marcador de contenido"/>
          <p:cNvSpPr>
            <a:spLocks noGrp="1"/>
          </p:cNvSpPr>
          <p:nvPr>
            <p:ph idx="1"/>
          </p:nvPr>
        </p:nvSpPr>
        <p:spPr>
          <a:xfrm>
            <a:off x="1857356" y="1285860"/>
            <a:ext cx="6829444" cy="4840303"/>
          </a:xfrm>
        </p:spPr>
        <p:txBody>
          <a:bodyPr>
            <a:normAutofit/>
          </a:bodyPr>
          <a:lstStyle/>
          <a:p>
            <a:pPr marL="868680" lvl="1" indent="-283464">
              <a:buFont typeface="Wingdings" pitchFamily="2" charset="2"/>
              <a:buChar char="§"/>
              <a:defRPr/>
            </a:pPr>
            <a:endParaRPr lang="es-ES" sz="4000" dirty="0" smtClean="0"/>
          </a:p>
          <a:p>
            <a:pPr algn="just">
              <a:buNone/>
            </a:pPr>
            <a:endParaRPr lang="ca-ES" sz="2600" dirty="0" smtClean="0">
              <a:ea typeface="ＭＳ Ｐゴシック" charset="-128"/>
            </a:endParaRPr>
          </a:p>
          <a:p>
            <a:endParaRPr lang="es-ES" dirty="0"/>
          </a:p>
        </p:txBody>
      </p:sp>
      <p:sp>
        <p:nvSpPr>
          <p:cNvPr id="5" name="4 Rectángulo"/>
          <p:cNvSpPr/>
          <p:nvPr/>
        </p:nvSpPr>
        <p:spPr>
          <a:xfrm>
            <a:off x="0" y="0"/>
            <a:ext cx="142872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 name="Picture 2"/>
          <p:cNvPicPr>
            <a:picLocks noChangeAspect="1" noChangeArrowheads="1"/>
          </p:cNvPicPr>
          <p:nvPr/>
        </p:nvPicPr>
        <p:blipFill>
          <a:blip r:embed="rId2" cstate="print"/>
          <a:srcRect/>
          <a:stretch>
            <a:fillRect/>
          </a:stretch>
        </p:blipFill>
        <p:spPr bwMode="auto">
          <a:xfrm>
            <a:off x="0" y="0"/>
            <a:ext cx="1428728" cy="1012611"/>
          </a:xfrm>
          <a:prstGeom prst="rect">
            <a:avLst/>
          </a:prstGeom>
          <a:noFill/>
          <a:ln w="9525">
            <a:noFill/>
            <a:miter lim="800000"/>
            <a:headEnd/>
            <a:tailEnd/>
          </a:ln>
          <a:effectLst/>
        </p:spPr>
      </p:pic>
      <p:sp>
        <p:nvSpPr>
          <p:cNvPr id="7" name="6 Rectángulo"/>
          <p:cNvSpPr/>
          <p:nvPr/>
        </p:nvSpPr>
        <p:spPr>
          <a:xfrm>
            <a:off x="1643042" y="1214422"/>
            <a:ext cx="7358114" cy="3046988"/>
          </a:xfrm>
          <a:prstGeom prst="rect">
            <a:avLst/>
          </a:prstGeom>
        </p:spPr>
        <p:txBody>
          <a:bodyPr wrap="square">
            <a:spAutoFit/>
          </a:bodyPr>
          <a:lstStyle/>
          <a:p>
            <a:r>
              <a:rPr lang="es-ES" sz="2800" i="1" u="sng" dirty="0" smtClean="0"/>
              <a:t>Morfina:</a:t>
            </a:r>
            <a:endParaRPr lang="es-ES" sz="2800" dirty="0" smtClean="0"/>
          </a:p>
          <a:p>
            <a:r>
              <a:rPr lang="es-ES" sz="2800" dirty="0" smtClean="0"/>
              <a:t>	</a:t>
            </a:r>
            <a:r>
              <a:rPr lang="es-ES" sz="2800" dirty="0" err="1" smtClean="0"/>
              <a:t>sense</a:t>
            </a:r>
            <a:r>
              <a:rPr lang="es-ES" sz="2800" dirty="0" smtClean="0"/>
              <a:t> </a:t>
            </a:r>
            <a:r>
              <a:rPr lang="es-ES" sz="2800" dirty="0" err="1" smtClean="0"/>
              <a:t>tt</a:t>
            </a:r>
            <a:r>
              <a:rPr lang="es-ES" sz="2800" dirty="0" smtClean="0"/>
              <a:t>. </a:t>
            </a:r>
            <a:r>
              <a:rPr lang="es-ES" sz="2800" dirty="0" err="1" smtClean="0"/>
              <a:t>previ</a:t>
            </a:r>
            <a:r>
              <a:rPr lang="es-ES" sz="2800" dirty="0" smtClean="0"/>
              <a:t>		5mg/4h </a:t>
            </a:r>
            <a:r>
              <a:rPr lang="es-ES" sz="2800" dirty="0" err="1" smtClean="0"/>
              <a:t>v.s.c.</a:t>
            </a:r>
            <a:endParaRPr lang="es-ES" sz="2800" dirty="0" smtClean="0"/>
          </a:p>
          <a:p>
            <a:r>
              <a:rPr lang="es-ES" sz="2800" dirty="0" smtClean="0"/>
              <a:t>	si </a:t>
            </a:r>
            <a:r>
              <a:rPr lang="es-ES" sz="2800" dirty="0" err="1" smtClean="0"/>
              <a:t>ja</a:t>
            </a:r>
            <a:r>
              <a:rPr lang="es-ES" sz="2800" dirty="0" smtClean="0"/>
              <a:t> en </a:t>
            </a:r>
            <a:r>
              <a:rPr lang="es-ES" sz="2800" dirty="0" err="1" smtClean="0"/>
              <a:t>prenia</a:t>
            </a:r>
            <a:r>
              <a:rPr lang="es-ES" sz="2800" dirty="0" smtClean="0"/>
              <a:t>		</a:t>
            </a:r>
            <a:r>
              <a:rPr lang="es-ES" sz="2800" dirty="0" err="1" smtClean="0"/>
              <a:t>v.o.</a:t>
            </a:r>
            <a:r>
              <a:rPr lang="es-ES" sz="2800" dirty="0" smtClean="0"/>
              <a:t>         ½ </a:t>
            </a:r>
            <a:r>
              <a:rPr lang="es-ES" sz="2800" dirty="0" err="1" smtClean="0"/>
              <a:t>v.s.c.</a:t>
            </a:r>
            <a:endParaRPr lang="es-ES" sz="2800" dirty="0" smtClean="0"/>
          </a:p>
          <a:p>
            <a:r>
              <a:rPr lang="es-ES" sz="2800" dirty="0" smtClean="0"/>
              <a:t>	</a:t>
            </a:r>
            <a:r>
              <a:rPr lang="es-ES" sz="2800" dirty="0" err="1" smtClean="0"/>
              <a:t>rescat</a:t>
            </a:r>
            <a:r>
              <a:rPr lang="es-ES" sz="2800" dirty="0" smtClean="0"/>
              <a:t>  1/6 de 		DTM</a:t>
            </a:r>
          </a:p>
          <a:p>
            <a:endParaRPr lang="es-ES" sz="2800" dirty="0" smtClean="0"/>
          </a:p>
          <a:p>
            <a:r>
              <a:rPr lang="es-ES" sz="2800" dirty="0" smtClean="0"/>
              <a:t>Revisar en 24h i </a:t>
            </a:r>
            <a:r>
              <a:rPr lang="es-ES" sz="2800" dirty="0" err="1" smtClean="0"/>
              <a:t>afegir</a:t>
            </a:r>
            <a:r>
              <a:rPr lang="es-ES" sz="2800" dirty="0" smtClean="0"/>
              <a:t> </a:t>
            </a:r>
            <a:r>
              <a:rPr lang="es-ES" sz="2800" dirty="0" err="1" smtClean="0"/>
              <a:t>rescats</a:t>
            </a:r>
            <a:r>
              <a:rPr lang="es-ES" sz="2800" dirty="0" smtClean="0"/>
              <a:t> a la DTM</a:t>
            </a:r>
          </a:p>
          <a:p>
            <a:pPr lvl="2">
              <a:buClr>
                <a:schemeClr val="tx1">
                  <a:shade val="95000"/>
                </a:schemeClr>
              </a:buClr>
              <a:defRPr/>
            </a:pPr>
            <a:endParaRPr lang="es-ES" sz="2400"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14480" y="274638"/>
            <a:ext cx="7286676" cy="796908"/>
          </a:xfrm>
        </p:spPr>
        <p:txBody>
          <a:bodyPr>
            <a:noAutofit/>
          </a:bodyPr>
          <a:lstStyle/>
          <a:p>
            <a:r>
              <a:rPr lang="es-ES" sz="3600" b="1" dirty="0" err="1" smtClean="0"/>
              <a:t>Estertors</a:t>
            </a:r>
            <a:endParaRPr lang="es-ES" sz="3600" b="1" dirty="0"/>
          </a:p>
        </p:txBody>
      </p:sp>
      <p:sp>
        <p:nvSpPr>
          <p:cNvPr id="3" name="2 Marcador de contenido"/>
          <p:cNvSpPr>
            <a:spLocks noGrp="1"/>
          </p:cNvSpPr>
          <p:nvPr>
            <p:ph idx="1"/>
          </p:nvPr>
        </p:nvSpPr>
        <p:spPr>
          <a:xfrm>
            <a:off x="1857356" y="1285860"/>
            <a:ext cx="6829444" cy="4840303"/>
          </a:xfrm>
        </p:spPr>
        <p:txBody>
          <a:bodyPr>
            <a:normAutofit/>
          </a:bodyPr>
          <a:lstStyle/>
          <a:p>
            <a:pPr marL="868680" lvl="1" indent="-283464">
              <a:buFont typeface="Wingdings" pitchFamily="2" charset="2"/>
              <a:buChar char="§"/>
              <a:defRPr/>
            </a:pPr>
            <a:endParaRPr lang="es-ES" sz="4000" dirty="0" smtClean="0"/>
          </a:p>
          <a:p>
            <a:pPr algn="just">
              <a:buNone/>
            </a:pPr>
            <a:endParaRPr lang="ca-ES" sz="2600" dirty="0" smtClean="0">
              <a:ea typeface="ＭＳ Ｐゴシック" charset="-128"/>
            </a:endParaRPr>
          </a:p>
          <a:p>
            <a:endParaRPr lang="es-ES" dirty="0"/>
          </a:p>
        </p:txBody>
      </p:sp>
      <p:sp>
        <p:nvSpPr>
          <p:cNvPr id="5" name="4 Rectángulo"/>
          <p:cNvSpPr/>
          <p:nvPr/>
        </p:nvSpPr>
        <p:spPr>
          <a:xfrm>
            <a:off x="0" y="0"/>
            <a:ext cx="142872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 name="Picture 2"/>
          <p:cNvPicPr>
            <a:picLocks noChangeAspect="1" noChangeArrowheads="1"/>
          </p:cNvPicPr>
          <p:nvPr/>
        </p:nvPicPr>
        <p:blipFill>
          <a:blip r:embed="rId2" cstate="print"/>
          <a:srcRect/>
          <a:stretch>
            <a:fillRect/>
          </a:stretch>
        </p:blipFill>
        <p:spPr bwMode="auto">
          <a:xfrm>
            <a:off x="0" y="0"/>
            <a:ext cx="1428728" cy="1012611"/>
          </a:xfrm>
          <a:prstGeom prst="rect">
            <a:avLst/>
          </a:prstGeom>
          <a:noFill/>
          <a:ln w="9525">
            <a:noFill/>
            <a:miter lim="800000"/>
            <a:headEnd/>
            <a:tailEnd/>
          </a:ln>
          <a:effectLst/>
        </p:spPr>
      </p:pic>
      <p:sp>
        <p:nvSpPr>
          <p:cNvPr id="7" name="6 Rectángulo"/>
          <p:cNvSpPr/>
          <p:nvPr/>
        </p:nvSpPr>
        <p:spPr>
          <a:xfrm>
            <a:off x="1643042" y="1214422"/>
            <a:ext cx="7358114" cy="3477875"/>
          </a:xfrm>
          <a:prstGeom prst="rect">
            <a:avLst/>
          </a:prstGeom>
        </p:spPr>
        <p:txBody>
          <a:bodyPr wrap="square">
            <a:spAutoFit/>
          </a:bodyPr>
          <a:lstStyle/>
          <a:p>
            <a:r>
              <a:rPr lang="es-ES" sz="2800" i="1" u="sng" dirty="0" err="1" smtClean="0"/>
              <a:t>Hioscina</a:t>
            </a:r>
            <a:r>
              <a:rPr lang="es-ES" sz="2800" i="1" u="sng" dirty="0" smtClean="0"/>
              <a:t>:</a:t>
            </a:r>
          </a:p>
          <a:p>
            <a:r>
              <a:rPr lang="es-ES" sz="2800" dirty="0" smtClean="0"/>
              <a:t>	dosis inicial 	60-120mg/24h</a:t>
            </a:r>
          </a:p>
          <a:p>
            <a:r>
              <a:rPr lang="es-ES" sz="2800" dirty="0" smtClean="0"/>
              <a:t>	</a:t>
            </a:r>
            <a:r>
              <a:rPr lang="es-ES" sz="2800" dirty="0" err="1" smtClean="0"/>
              <a:t>rescats</a:t>
            </a:r>
            <a:r>
              <a:rPr lang="es-ES" sz="2800" dirty="0" smtClean="0"/>
              <a:t> 		20mg</a:t>
            </a:r>
          </a:p>
          <a:p>
            <a:endParaRPr lang="es-ES" sz="2800" dirty="0" smtClean="0"/>
          </a:p>
          <a:p>
            <a:r>
              <a:rPr lang="es-ES" sz="2800" dirty="0" smtClean="0"/>
              <a:t>No </a:t>
            </a:r>
            <a:r>
              <a:rPr lang="es-ES" sz="2800" dirty="0" err="1" smtClean="0"/>
              <a:t>aspiració</a:t>
            </a:r>
            <a:r>
              <a:rPr lang="es-ES" sz="2800" dirty="0" smtClean="0"/>
              <a:t> </a:t>
            </a:r>
          </a:p>
          <a:p>
            <a:r>
              <a:rPr lang="es-ES" sz="2800" dirty="0" smtClean="0"/>
              <a:t>Postura </a:t>
            </a:r>
            <a:r>
              <a:rPr lang="es-ES" sz="2800" dirty="0" err="1" smtClean="0"/>
              <a:t>decúbit</a:t>
            </a:r>
            <a:r>
              <a:rPr lang="es-ES" sz="2800" dirty="0" smtClean="0"/>
              <a:t> lateral </a:t>
            </a:r>
            <a:r>
              <a:rPr lang="es-ES" sz="2800" dirty="0" err="1" smtClean="0"/>
              <a:t>esquerre</a:t>
            </a:r>
            <a:endParaRPr lang="es-ES" sz="2800" dirty="0" smtClean="0"/>
          </a:p>
          <a:p>
            <a:endParaRPr lang="es-ES" sz="2800" dirty="0" smtClean="0"/>
          </a:p>
          <a:p>
            <a:pPr lvl="2">
              <a:buClr>
                <a:schemeClr val="tx1">
                  <a:shade val="95000"/>
                </a:schemeClr>
              </a:buClr>
              <a:defRPr/>
            </a:pPr>
            <a:endParaRPr lang="es-ES" sz="2400"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14480" y="274638"/>
            <a:ext cx="7286676" cy="796908"/>
          </a:xfrm>
        </p:spPr>
        <p:txBody>
          <a:bodyPr>
            <a:noAutofit/>
          </a:bodyPr>
          <a:lstStyle/>
          <a:p>
            <a:r>
              <a:rPr lang="es-ES" sz="3600" b="1" dirty="0" err="1" smtClean="0"/>
              <a:t>Agitació</a:t>
            </a:r>
            <a:r>
              <a:rPr lang="es-ES" sz="3600" b="1" dirty="0" smtClean="0"/>
              <a:t> / Delirium </a:t>
            </a:r>
            <a:endParaRPr lang="es-ES" sz="3600" b="1" dirty="0"/>
          </a:p>
        </p:txBody>
      </p:sp>
      <p:sp>
        <p:nvSpPr>
          <p:cNvPr id="3" name="2 Marcador de contenido"/>
          <p:cNvSpPr>
            <a:spLocks noGrp="1"/>
          </p:cNvSpPr>
          <p:nvPr>
            <p:ph idx="1"/>
          </p:nvPr>
        </p:nvSpPr>
        <p:spPr>
          <a:xfrm>
            <a:off x="1857356" y="1285860"/>
            <a:ext cx="6829444" cy="4840303"/>
          </a:xfrm>
        </p:spPr>
        <p:txBody>
          <a:bodyPr>
            <a:normAutofit/>
          </a:bodyPr>
          <a:lstStyle/>
          <a:p>
            <a:pPr marL="868680" lvl="1" indent="-283464">
              <a:buFont typeface="Wingdings" pitchFamily="2" charset="2"/>
              <a:buChar char="§"/>
              <a:defRPr/>
            </a:pPr>
            <a:endParaRPr lang="es-ES" sz="4000" dirty="0" smtClean="0"/>
          </a:p>
          <a:p>
            <a:pPr algn="just">
              <a:buNone/>
            </a:pPr>
            <a:endParaRPr lang="ca-ES" sz="2600" dirty="0" smtClean="0">
              <a:ea typeface="ＭＳ Ｐゴシック" charset="-128"/>
            </a:endParaRPr>
          </a:p>
          <a:p>
            <a:endParaRPr lang="es-ES" dirty="0"/>
          </a:p>
        </p:txBody>
      </p:sp>
      <p:sp>
        <p:nvSpPr>
          <p:cNvPr id="5" name="4 Rectángulo"/>
          <p:cNvSpPr/>
          <p:nvPr/>
        </p:nvSpPr>
        <p:spPr>
          <a:xfrm>
            <a:off x="0" y="0"/>
            <a:ext cx="142872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 name="Picture 2"/>
          <p:cNvPicPr>
            <a:picLocks noChangeAspect="1" noChangeArrowheads="1"/>
          </p:cNvPicPr>
          <p:nvPr/>
        </p:nvPicPr>
        <p:blipFill>
          <a:blip r:embed="rId2" cstate="print"/>
          <a:srcRect/>
          <a:stretch>
            <a:fillRect/>
          </a:stretch>
        </p:blipFill>
        <p:spPr bwMode="auto">
          <a:xfrm>
            <a:off x="0" y="0"/>
            <a:ext cx="1428728" cy="1012611"/>
          </a:xfrm>
          <a:prstGeom prst="rect">
            <a:avLst/>
          </a:prstGeom>
          <a:noFill/>
          <a:ln w="9525">
            <a:noFill/>
            <a:miter lim="800000"/>
            <a:headEnd/>
            <a:tailEnd/>
          </a:ln>
          <a:effectLst/>
        </p:spPr>
      </p:pic>
      <p:sp>
        <p:nvSpPr>
          <p:cNvPr id="7" name="6 Rectángulo"/>
          <p:cNvSpPr/>
          <p:nvPr/>
        </p:nvSpPr>
        <p:spPr>
          <a:xfrm>
            <a:off x="1643042" y="1214422"/>
            <a:ext cx="7358114" cy="3908762"/>
          </a:xfrm>
          <a:prstGeom prst="rect">
            <a:avLst/>
          </a:prstGeom>
        </p:spPr>
        <p:txBody>
          <a:bodyPr wrap="square">
            <a:spAutoFit/>
          </a:bodyPr>
          <a:lstStyle/>
          <a:p>
            <a:r>
              <a:rPr lang="es-ES" sz="2800" dirty="0" err="1" smtClean="0"/>
              <a:t>Etiologia</a:t>
            </a:r>
            <a:r>
              <a:rPr lang="es-ES" sz="2800" dirty="0" smtClean="0"/>
              <a:t> multifactorial</a:t>
            </a:r>
          </a:p>
          <a:p>
            <a:r>
              <a:rPr lang="es-ES" sz="2800" dirty="0" smtClean="0"/>
              <a:t>Descartar causes reversibles</a:t>
            </a:r>
          </a:p>
          <a:p>
            <a:r>
              <a:rPr lang="es-ES" sz="2800" i="1" u="sng" dirty="0" err="1" smtClean="0"/>
              <a:t>Haloperidol</a:t>
            </a:r>
            <a:r>
              <a:rPr lang="es-ES" sz="2800" i="1" u="sng" dirty="0" smtClean="0"/>
              <a:t>:</a:t>
            </a:r>
          </a:p>
          <a:p>
            <a:r>
              <a:rPr lang="es-ES" sz="2800" dirty="0" smtClean="0"/>
              <a:t>	dosis inicial 	 5mg/8h </a:t>
            </a:r>
            <a:r>
              <a:rPr lang="es-ES" sz="2800" dirty="0" err="1" smtClean="0"/>
              <a:t>v.s.c.</a:t>
            </a:r>
            <a:endParaRPr lang="es-ES" sz="2800" dirty="0" smtClean="0"/>
          </a:p>
          <a:p>
            <a:r>
              <a:rPr lang="es-ES" sz="2800" dirty="0" smtClean="0"/>
              <a:t>	</a:t>
            </a:r>
            <a:r>
              <a:rPr lang="es-ES" sz="2800" dirty="0" err="1" smtClean="0"/>
              <a:t>rescat</a:t>
            </a:r>
            <a:r>
              <a:rPr lang="es-ES" sz="2800" dirty="0" smtClean="0"/>
              <a:t> 		 5mg</a:t>
            </a:r>
          </a:p>
          <a:p>
            <a:endParaRPr lang="es-ES" sz="2800" dirty="0" smtClean="0"/>
          </a:p>
          <a:p>
            <a:endParaRPr lang="es-ES" sz="2800" dirty="0" smtClean="0"/>
          </a:p>
          <a:p>
            <a:r>
              <a:rPr lang="es-ES" sz="2800" dirty="0" smtClean="0"/>
              <a:t>Si </a:t>
            </a:r>
            <a:r>
              <a:rPr lang="es-ES" sz="2800" dirty="0" err="1" smtClean="0"/>
              <a:t>ansietat</a:t>
            </a:r>
            <a:r>
              <a:rPr lang="es-ES" sz="2800" dirty="0" smtClean="0"/>
              <a:t> </a:t>
            </a:r>
            <a:r>
              <a:rPr lang="es-ES" sz="2800" dirty="0" err="1" smtClean="0"/>
              <a:t>afegir</a:t>
            </a:r>
            <a:r>
              <a:rPr lang="es-ES" sz="2800" dirty="0" smtClean="0"/>
              <a:t> </a:t>
            </a:r>
            <a:r>
              <a:rPr lang="es-ES" sz="2800" dirty="0" err="1" smtClean="0"/>
              <a:t>Midazolam</a:t>
            </a:r>
            <a:endParaRPr lang="es-ES" sz="2800" dirty="0" smtClean="0"/>
          </a:p>
          <a:p>
            <a:pPr lvl="2">
              <a:buClr>
                <a:schemeClr val="tx1">
                  <a:shade val="95000"/>
                </a:schemeClr>
              </a:buClr>
              <a:defRPr/>
            </a:pPr>
            <a:endParaRPr lang="es-ES" sz="2400"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Título"/>
          <p:cNvSpPr>
            <a:spLocks noGrp="1"/>
          </p:cNvSpPr>
          <p:nvPr>
            <p:ph type="title"/>
          </p:nvPr>
        </p:nvSpPr>
        <p:spPr/>
        <p:txBody>
          <a:bodyPr/>
          <a:lstStyle/>
          <a:p>
            <a:pPr eaLnBrk="1" fontAlgn="auto" hangingPunct="1">
              <a:spcAft>
                <a:spcPts val="0"/>
              </a:spcAft>
              <a:defRPr/>
            </a:pPr>
            <a:r>
              <a:rPr lang="es-ES" b="1" dirty="0" smtClean="0"/>
              <a:t>RESUM</a:t>
            </a:r>
          </a:p>
        </p:txBody>
      </p:sp>
      <p:graphicFrame>
        <p:nvGraphicFramePr>
          <p:cNvPr id="4" name="3 Marcador de contenido"/>
          <p:cNvGraphicFramePr>
            <a:graphicFrameLocks noGrp="1"/>
          </p:cNvGraphicFramePr>
          <p:nvPr>
            <p:ph idx="1"/>
          </p:nvPr>
        </p:nvGraphicFramePr>
        <p:xfrm>
          <a:off x="611188" y="1412875"/>
          <a:ext cx="8281987" cy="4852989"/>
        </p:xfrm>
        <a:graphic>
          <a:graphicData uri="http://schemas.openxmlformats.org/drawingml/2006/table">
            <a:tbl>
              <a:tblPr firstRow="1" bandRow="1">
                <a:tableStyleId>{5C22544A-7EE6-4342-B048-85BDC9FD1C3A}</a:tableStyleId>
              </a:tblPr>
              <a:tblGrid>
                <a:gridCol w="2401800"/>
                <a:gridCol w="5880187"/>
              </a:tblGrid>
              <a:tr h="721524">
                <a:tc>
                  <a:txBody>
                    <a:bodyPr/>
                    <a:lstStyle/>
                    <a:p>
                      <a:r>
                        <a:rPr lang="es-ES" sz="1800" b="1" dirty="0" smtClean="0"/>
                        <a:t>SÍMPTOMA</a:t>
                      </a:r>
                      <a:endParaRPr lang="es-ES" sz="1800" b="1" dirty="0"/>
                    </a:p>
                  </a:txBody>
                  <a:tcPr marL="91452" marR="91452" marT="45719" marB="45719"/>
                </a:tc>
                <a:tc>
                  <a:txBody>
                    <a:bodyPr/>
                    <a:lstStyle/>
                    <a:p>
                      <a:r>
                        <a:rPr lang="es-ES" sz="1800" b="1" dirty="0" smtClean="0"/>
                        <a:t>TRACTAMENT PER V.S.C.</a:t>
                      </a:r>
                      <a:endParaRPr lang="es-ES" sz="1800" b="1" dirty="0"/>
                    </a:p>
                  </a:txBody>
                  <a:tcPr marL="91452" marR="91452" marT="45719" marB="45719"/>
                </a:tc>
              </a:tr>
              <a:tr h="721524">
                <a:tc>
                  <a:txBody>
                    <a:bodyPr/>
                    <a:lstStyle/>
                    <a:p>
                      <a:r>
                        <a:rPr lang="es-ES" sz="1800" dirty="0" smtClean="0"/>
                        <a:t>DOLOR</a:t>
                      </a:r>
                      <a:endParaRPr lang="es-ES" sz="1800" dirty="0"/>
                    </a:p>
                  </a:txBody>
                  <a:tcPr marL="91452" marR="91452" marT="45719" marB="45719"/>
                </a:tc>
                <a:tc>
                  <a:txBody>
                    <a:bodyPr/>
                    <a:lstStyle/>
                    <a:p>
                      <a:r>
                        <a:rPr lang="es-ES" sz="1800" dirty="0" smtClean="0"/>
                        <a:t>Morfina oral a s.c.</a:t>
                      </a:r>
                      <a:endParaRPr lang="es-ES" sz="1800" dirty="0"/>
                    </a:p>
                  </a:txBody>
                  <a:tcPr marL="91452" marR="91452" marT="45719" marB="45719"/>
                </a:tc>
              </a:tr>
              <a:tr h="1245369">
                <a:tc>
                  <a:txBody>
                    <a:bodyPr/>
                    <a:lstStyle/>
                    <a:p>
                      <a:r>
                        <a:rPr lang="es-ES" sz="1800" dirty="0" smtClean="0"/>
                        <a:t>DISPNEA</a:t>
                      </a:r>
                      <a:endParaRPr lang="es-ES" sz="1800" dirty="0"/>
                    </a:p>
                  </a:txBody>
                  <a:tcPr marL="91452" marR="91452" marT="45719" marB="45719"/>
                </a:tc>
                <a:tc>
                  <a:txBody>
                    <a:bodyPr/>
                    <a:lstStyle/>
                    <a:p>
                      <a:r>
                        <a:rPr lang="es-ES" sz="1800" dirty="0" smtClean="0"/>
                        <a:t>Morfina 5-10mg/4h</a:t>
                      </a:r>
                    </a:p>
                    <a:p>
                      <a:r>
                        <a:rPr lang="es-ES" sz="1800" dirty="0" err="1" smtClean="0"/>
                        <a:t>Midazolam</a:t>
                      </a:r>
                      <a:r>
                        <a:rPr lang="es-ES" sz="1800" dirty="0" smtClean="0"/>
                        <a:t> 5mg/4h</a:t>
                      </a:r>
                      <a:endParaRPr lang="es-ES" sz="1800" dirty="0"/>
                    </a:p>
                  </a:txBody>
                  <a:tcPr marL="91452" marR="91452" marT="45719" marB="45719"/>
                </a:tc>
              </a:tr>
              <a:tr h="721524">
                <a:tc>
                  <a:txBody>
                    <a:bodyPr/>
                    <a:lstStyle/>
                    <a:p>
                      <a:r>
                        <a:rPr lang="es-ES" sz="1800" dirty="0" smtClean="0"/>
                        <a:t>ESTERTORS</a:t>
                      </a:r>
                      <a:endParaRPr lang="es-ES" sz="1800" dirty="0"/>
                    </a:p>
                  </a:txBody>
                  <a:tcPr marL="91452" marR="91452" marT="45719" marB="45719"/>
                </a:tc>
                <a:tc>
                  <a:txBody>
                    <a:bodyPr/>
                    <a:lstStyle/>
                    <a:p>
                      <a:r>
                        <a:rPr lang="es-ES" sz="1800" dirty="0" err="1" smtClean="0"/>
                        <a:t>Hioscina</a:t>
                      </a:r>
                      <a:r>
                        <a:rPr lang="es-ES" sz="1800" dirty="0" smtClean="0"/>
                        <a:t>  60mg/8h</a:t>
                      </a:r>
                      <a:endParaRPr lang="es-ES" sz="1800" dirty="0"/>
                    </a:p>
                  </a:txBody>
                  <a:tcPr marL="91452" marR="91452" marT="45719" marB="45719"/>
                </a:tc>
              </a:tr>
              <a:tr h="721524">
                <a:tc>
                  <a:txBody>
                    <a:bodyPr/>
                    <a:lstStyle/>
                    <a:p>
                      <a:r>
                        <a:rPr lang="es-ES" sz="1800" dirty="0" smtClean="0"/>
                        <a:t>AGITACIÓ</a:t>
                      </a:r>
                      <a:endParaRPr lang="es-ES" sz="1800" dirty="0"/>
                    </a:p>
                  </a:txBody>
                  <a:tcPr marL="91452" marR="91452" marT="45719" marB="45719"/>
                </a:tc>
                <a:tc>
                  <a:txBody>
                    <a:bodyPr/>
                    <a:lstStyle/>
                    <a:p>
                      <a:r>
                        <a:rPr lang="es-ES" sz="1800" dirty="0" smtClean="0"/>
                        <a:t>Haloperidol 5mg/8h</a:t>
                      </a:r>
                      <a:endParaRPr lang="es-ES" sz="1800" dirty="0"/>
                    </a:p>
                  </a:txBody>
                  <a:tcPr marL="91452" marR="91452" marT="45719" marB="45719"/>
                </a:tc>
              </a:tr>
              <a:tr h="721524">
                <a:tc>
                  <a:txBody>
                    <a:bodyPr/>
                    <a:lstStyle/>
                    <a:p>
                      <a:r>
                        <a:rPr lang="es-ES" sz="1800" dirty="0" smtClean="0"/>
                        <a:t>SEDACIÓ</a:t>
                      </a:r>
                      <a:endParaRPr lang="es-ES" sz="1800" dirty="0"/>
                    </a:p>
                  </a:txBody>
                  <a:tcPr marL="91452" marR="91452" marT="45719" marB="45719"/>
                </a:tc>
                <a:tc>
                  <a:txBody>
                    <a:bodyPr/>
                    <a:lstStyle/>
                    <a:p>
                      <a:r>
                        <a:rPr lang="es-ES" sz="1800" dirty="0" err="1" smtClean="0"/>
                        <a:t>Midazolam</a:t>
                      </a:r>
                      <a:r>
                        <a:rPr lang="es-ES" sz="1800" dirty="0" smtClean="0"/>
                        <a:t> 15mg/8h</a:t>
                      </a:r>
                      <a:endParaRPr lang="es-ES" sz="1800" dirty="0"/>
                    </a:p>
                  </a:txBody>
                  <a:tcPr marL="91452" marR="91452" marT="45719" marB="45719"/>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Título"/>
          <p:cNvSpPr>
            <a:spLocks noGrp="1"/>
          </p:cNvSpPr>
          <p:nvPr>
            <p:ph type="title"/>
          </p:nvPr>
        </p:nvSpPr>
        <p:spPr/>
        <p:txBody>
          <a:bodyPr/>
          <a:lstStyle/>
          <a:p>
            <a:pPr eaLnBrk="1" fontAlgn="auto" hangingPunct="1">
              <a:spcAft>
                <a:spcPts val="0"/>
              </a:spcAft>
              <a:defRPr/>
            </a:pPr>
            <a:r>
              <a:rPr lang="es-ES" dirty="0" smtClean="0"/>
              <a:t>CURES INTEGRALS</a:t>
            </a:r>
          </a:p>
        </p:txBody>
      </p:sp>
      <p:sp>
        <p:nvSpPr>
          <p:cNvPr id="3" name="2 Marcador de contenido"/>
          <p:cNvSpPr>
            <a:spLocks noGrp="1"/>
          </p:cNvSpPr>
          <p:nvPr>
            <p:ph idx="1"/>
          </p:nvPr>
        </p:nvSpPr>
        <p:spPr/>
        <p:txBody>
          <a:bodyPr rtlCol="0">
            <a:normAutofit/>
          </a:bodyPr>
          <a:lstStyle/>
          <a:p>
            <a:pPr marL="0" indent="0" algn="ctr" eaLnBrk="1" fontAlgn="auto" hangingPunct="1">
              <a:spcAft>
                <a:spcPts val="0"/>
              </a:spcAft>
              <a:buClr>
                <a:schemeClr val="tx1">
                  <a:shade val="95000"/>
                </a:schemeClr>
              </a:buClr>
              <a:buFont typeface="Arial" pitchFamily="34" charset="0"/>
              <a:buNone/>
              <a:defRPr/>
            </a:pPr>
            <a:r>
              <a:rPr lang="es-ES" dirty="0" err="1" smtClean="0"/>
              <a:t>Objectiu</a:t>
            </a:r>
            <a:r>
              <a:rPr lang="es-ES" dirty="0" smtClean="0"/>
              <a:t> = </a:t>
            </a:r>
            <a:r>
              <a:rPr lang="es-ES" dirty="0" err="1" smtClean="0"/>
              <a:t>Màxim</a:t>
            </a:r>
            <a:r>
              <a:rPr lang="es-ES" dirty="0" smtClean="0"/>
              <a:t> confort</a:t>
            </a:r>
          </a:p>
          <a:p>
            <a:pPr marL="548640" indent="-411480" eaLnBrk="1" fontAlgn="auto" hangingPunct="1">
              <a:spcAft>
                <a:spcPts val="0"/>
              </a:spcAft>
              <a:buClr>
                <a:schemeClr val="tx1">
                  <a:shade val="95000"/>
                </a:schemeClr>
              </a:buClr>
              <a:buFont typeface="Arial" pitchFamily="34" charset="0"/>
              <a:buChar char="•"/>
              <a:defRPr/>
            </a:pPr>
            <a:endParaRPr lang="es-ES" dirty="0"/>
          </a:p>
        </p:txBody>
      </p:sp>
      <p:sp>
        <p:nvSpPr>
          <p:cNvPr id="28676" name="4 Rectángulo"/>
          <p:cNvSpPr>
            <a:spLocks noChangeArrowheads="1"/>
          </p:cNvSpPr>
          <p:nvPr/>
        </p:nvSpPr>
        <p:spPr bwMode="auto">
          <a:xfrm>
            <a:off x="1258888" y="3500438"/>
            <a:ext cx="6915150" cy="1570037"/>
          </a:xfrm>
          <a:prstGeom prst="rect">
            <a:avLst/>
          </a:prstGeom>
          <a:noFill/>
          <a:ln w="9525">
            <a:noFill/>
            <a:miter lim="800000"/>
            <a:headEnd/>
            <a:tailEnd/>
          </a:ln>
        </p:spPr>
        <p:txBody>
          <a:bodyPr>
            <a:spAutoFit/>
          </a:bodyPr>
          <a:lstStyle/>
          <a:p>
            <a:r>
              <a:rPr lang="es-ES" sz="2400"/>
              <a:t>No oblidar que encara que inconscient i/o obnubilat,</a:t>
            </a:r>
          </a:p>
          <a:p>
            <a:endParaRPr lang="es-ES" sz="2400"/>
          </a:p>
          <a:p>
            <a:endParaRPr lang="es-ES" sz="2400"/>
          </a:p>
          <a:p>
            <a:pPr algn="ctr"/>
            <a:r>
              <a:rPr lang="es-ES" sz="2400"/>
              <a:t>TÉ PERCEPCIONS!</a:t>
            </a:r>
          </a:p>
        </p:txBody>
      </p:sp>
      <p:sp>
        <p:nvSpPr>
          <p:cNvPr id="6" name="5 Flecha abajo"/>
          <p:cNvSpPr/>
          <p:nvPr/>
        </p:nvSpPr>
        <p:spPr>
          <a:xfrm>
            <a:off x="3967163" y="2292350"/>
            <a:ext cx="484187" cy="12080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Título"/>
          <p:cNvSpPr>
            <a:spLocks noGrp="1"/>
          </p:cNvSpPr>
          <p:nvPr>
            <p:ph type="title"/>
          </p:nvPr>
        </p:nvSpPr>
        <p:spPr/>
        <p:txBody>
          <a:bodyPr/>
          <a:lstStyle/>
          <a:p>
            <a:pPr eaLnBrk="1" fontAlgn="auto" hangingPunct="1">
              <a:spcAft>
                <a:spcPts val="0"/>
              </a:spcAft>
              <a:defRPr/>
            </a:pPr>
            <a:r>
              <a:rPr lang="es-ES" dirty="0" smtClean="0"/>
              <a:t>CURES INTEGRALS II</a:t>
            </a:r>
          </a:p>
        </p:txBody>
      </p:sp>
      <p:graphicFrame>
        <p:nvGraphicFramePr>
          <p:cNvPr id="4" name="3 Marcador de contenido"/>
          <p:cNvGraphicFramePr>
            <a:graphicFrameLocks noGrp="1"/>
          </p:cNvGraphicFramePr>
          <p:nvPr>
            <p:ph idx="1"/>
          </p:nvPr>
        </p:nvGraphicFramePr>
        <p:xfrm>
          <a:off x="457200" y="1600200"/>
          <a:ext cx="8229600" cy="4079878"/>
        </p:xfrm>
        <a:graphic>
          <a:graphicData uri="http://schemas.openxmlformats.org/drawingml/2006/table">
            <a:tbl>
              <a:tblPr firstRow="1" bandRow="1">
                <a:tableStyleId>{5C22544A-7EE6-4342-B048-85BDC9FD1C3A}</a:tableStyleId>
              </a:tblPr>
              <a:tblGrid>
                <a:gridCol w="2314600"/>
                <a:gridCol w="5915000"/>
              </a:tblGrid>
              <a:tr h="370898">
                <a:tc>
                  <a:txBody>
                    <a:bodyPr/>
                    <a:lstStyle/>
                    <a:p>
                      <a:endParaRPr lang="es-ES" sz="1800" b="1" i="0" dirty="0"/>
                    </a:p>
                  </a:txBody>
                  <a:tcPr marT="45727" marB="45727"/>
                </a:tc>
                <a:tc>
                  <a:txBody>
                    <a:bodyPr/>
                    <a:lstStyle/>
                    <a:p>
                      <a:endParaRPr lang="es-ES" sz="1800" dirty="0"/>
                    </a:p>
                  </a:txBody>
                  <a:tcPr marT="45727" marB="45727"/>
                </a:tc>
              </a:tr>
              <a:tr h="370898">
                <a:tc>
                  <a:txBody>
                    <a:bodyPr/>
                    <a:lstStyle/>
                    <a:p>
                      <a:r>
                        <a:rPr lang="es-ES" sz="1800" b="1" i="0" dirty="0" err="1" smtClean="0"/>
                        <a:t>Hidratació</a:t>
                      </a:r>
                      <a:endParaRPr lang="es-ES" sz="1800" b="1" i="0" dirty="0"/>
                    </a:p>
                  </a:txBody>
                  <a:tcPr marT="45727" marB="45727"/>
                </a:tc>
                <a:tc>
                  <a:txBody>
                    <a:bodyPr/>
                    <a:lstStyle/>
                    <a:p>
                      <a:r>
                        <a:rPr lang="es-ES" sz="1800" dirty="0" smtClean="0"/>
                        <a:t>No es </a:t>
                      </a:r>
                      <a:r>
                        <a:rPr lang="es-ES" sz="1800" dirty="0" err="1" smtClean="0"/>
                        <a:t>objectiu</a:t>
                      </a:r>
                      <a:r>
                        <a:rPr lang="es-ES" sz="1800" dirty="0" smtClean="0"/>
                        <a:t> a la </a:t>
                      </a:r>
                      <a:r>
                        <a:rPr lang="es-ES" sz="1800" dirty="0" err="1" smtClean="0"/>
                        <a:t>agonia</a:t>
                      </a:r>
                      <a:r>
                        <a:rPr lang="es-ES" sz="1800" dirty="0" smtClean="0"/>
                        <a:t>. </a:t>
                      </a:r>
                      <a:endParaRPr lang="es-ES" sz="1800" dirty="0"/>
                    </a:p>
                  </a:txBody>
                  <a:tcPr marT="45727" marB="45727"/>
                </a:tc>
              </a:tr>
              <a:tr h="370898">
                <a:tc>
                  <a:txBody>
                    <a:bodyPr/>
                    <a:lstStyle/>
                    <a:p>
                      <a:r>
                        <a:rPr lang="es-ES" sz="1800" b="1" i="0" dirty="0" err="1" smtClean="0"/>
                        <a:t>Nutrició</a:t>
                      </a:r>
                      <a:endParaRPr lang="es-ES" sz="1800" b="1" i="0" dirty="0"/>
                    </a:p>
                  </a:txBody>
                  <a:tcPr marT="45727" marB="45727"/>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800" dirty="0" err="1" smtClean="0"/>
                        <a:t>Motiu</a:t>
                      </a:r>
                      <a:r>
                        <a:rPr lang="es-ES" sz="1800" dirty="0" smtClean="0"/>
                        <a:t> </a:t>
                      </a:r>
                      <a:r>
                        <a:rPr lang="es-ES" sz="1800" dirty="0" err="1" smtClean="0"/>
                        <a:t>d’angoixa</a:t>
                      </a:r>
                      <a:r>
                        <a:rPr lang="es-ES" sz="1800" dirty="0" smtClean="0"/>
                        <a:t> familia</a:t>
                      </a:r>
                    </a:p>
                  </a:txBody>
                  <a:tcPr marT="45727" marB="45727"/>
                </a:tc>
              </a:tr>
              <a:tr h="370898">
                <a:tc>
                  <a:txBody>
                    <a:bodyPr/>
                    <a:lstStyle/>
                    <a:p>
                      <a:r>
                        <a:rPr lang="es-ES" sz="1800" b="1" i="0" dirty="0" smtClean="0"/>
                        <a:t>Boca</a:t>
                      </a:r>
                      <a:endParaRPr lang="es-ES" sz="1800" b="1" i="0" dirty="0"/>
                    </a:p>
                  </a:txBody>
                  <a:tcPr marT="45727" marB="45727"/>
                </a:tc>
                <a:tc>
                  <a:txBody>
                    <a:bodyPr/>
                    <a:lstStyle/>
                    <a:p>
                      <a:r>
                        <a:rPr lang="es-ES" sz="1800" dirty="0" err="1" smtClean="0"/>
                        <a:t>Neteja</a:t>
                      </a:r>
                      <a:r>
                        <a:rPr lang="es-ES" sz="1800" dirty="0" smtClean="0"/>
                        <a:t>, </a:t>
                      </a:r>
                      <a:r>
                        <a:rPr lang="es-ES" sz="1800" dirty="0" err="1" smtClean="0"/>
                        <a:t>hidratació</a:t>
                      </a:r>
                      <a:r>
                        <a:rPr lang="es-ES" sz="1800" dirty="0" smtClean="0"/>
                        <a:t> </a:t>
                      </a:r>
                      <a:r>
                        <a:rPr lang="es-ES" sz="1800" dirty="0" err="1" smtClean="0"/>
                        <a:t>amb</a:t>
                      </a:r>
                      <a:r>
                        <a:rPr lang="es-ES" sz="1800" dirty="0" smtClean="0"/>
                        <a:t> </a:t>
                      </a:r>
                      <a:r>
                        <a:rPr lang="es-ES" sz="1800" dirty="0" err="1" smtClean="0"/>
                        <a:t>camamilla</a:t>
                      </a:r>
                      <a:r>
                        <a:rPr lang="es-ES" sz="1800" dirty="0" smtClean="0"/>
                        <a:t> + gel H</a:t>
                      </a:r>
                      <a:r>
                        <a:rPr lang="es-ES" sz="1800" baseline="-25000" dirty="0" smtClean="0"/>
                        <a:t>2</a:t>
                      </a:r>
                      <a:r>
                        <a:rPr lang="es-ES" sz="1800" dirty="0" smtClean="0"/>
                        <a:t>O</a:t>
                      </a:r>
                      <a:endParaRPr lang="es-ES" sz="1800" dirty="0"/>
                    </a:p>
                  </a:txBody>
                  <a:tcPr marT="45727" marB="45727"/>
                </a:tc>
              </a:tr>
              <a:tr h="370898">
                <a:tc>
                  <a:txBody>
                    <a:bodyPr/>
                    <a:lstStyle/>
                    <a:p>
                      <a:r>
                        <a:rPr lang="es-ES" sz="1800" b="1" i="0" dirty="0" err="1" smtClean="0"/>
                        <a:t>Pell</a:t>
                      </a:r>
                      <a:endParaRPr lang="es-ES" sz="1800" b="1" i="0" dirty="0"/>
                    </a:p>
                  </a:txBody>
                  <a:tcPr marT="45727" marB="45727"/>
                </a:tc>
                <a:tc>
                  <a:txBody>
                    <a:bodyPr/>
                    <a:lstStyle/>
                    <a:p>
                      <a:r>
                        <a:rPr lang="es-ES" sz="1800" dirty="0" smtClean="0"/>
                        <a:t>Per evitar males </a:t>
                      </a:r>
                      <a:r>
                        <a:rPr lang="es-ES" sz="1800" dirty="0" err="1" smtClean="0"/>
                        <a:t>olors</a:t>
                      </a:r>
                      <a:r>
                        <a:rPr lang="es-ES" sz="1800" dirty="0" smtClean="0"/>
                        <a:t>. No per curar </a:t>
                      </a:r>
                      <a:r>
                        <a:rPr lang="es-ES" sz="1800" dirty="0" err="1" smtClean="0"/>
                        <a:t>úlceres</a:t>
                      </a:r>
                      <a:endParaRPr lang="es-ES" sz="1800" dirty="0"/>
                    </a:p>
                  </a:txBody>
                  <a:tcPr marT="45727" marB="45727"/>
                </a:tc>
              </a:tr>
              <a:tr h="370898">
                <a:tc>
                  <a:txBody>
                    <a:bodyPr/>
                    <a:lstStyle/>
                    <a:p>
                      <a:r>
                        <a:rPr lang="es-ES" sz="1800" b="1" i="0" dirty="0" err="1" smtClean="0"/>
                        <a:t>Eliminació</a:t>
                      </a:r>
                      <a:endParaRPr lang="es-ES" sz="1800" b="1" i="0" dirty="0"/>
                    </a:p>
                  </a:txBody>
                  <a:tcPr marT="45727" marB="45727"/>
                </a:tc>
                <a:tc>
                  <a:txBody>
                    <a:bodyPr/>
                    <a:lstStyle/>
                    <a:p>
                      <a:r>
                        <a:rPr lang="es-ES" sz="1800" dirty="0" smtClean="0"/>
                        <a:t>No </a:t>
                      </a:r>
                      <a:r>
                        <a:rPr lang="es-ES" sz="1800" dirty="0" err="1" smtClean="0"/>
                        <a:t>enemes</a:t>
                      </a:r>
                      <a:r>
                        <a:rPr lang="es-ES" sz="1800" dirty="0" smtClean="0"/>
                        <a:t> ni sonda</a:t>
                      </a:r>
                      <a:endParaRPr lang="es-ES" sz="1800" dirty="0"/>
                    </a:p>
                  </a:txBody>
                  <a:tcPr marT="45727" marB="45727"/>
                </a:tc>
              </a:tr>
              <a:tr h="370898">
                <a:tc>
                  <a:txBody>
                    <a:bodyPr/>
                    <a:lstStyle/>
                    <a:p>
                      <a:r>
                        <a:rPr lang="es-ES" sz="1800" b="1" i="0" dirty="0" err="1" smtClean="0"/>
                        <a:t>Suport</a:t>
                      </a:r>
                      <a:r>
                        <a:rPr lang="es-ES" sz="1800" b="1" i="0" dirty="0" smtClean="0"/>
                        <a:t> emocional</a:t>
                      </a:r>
                      <a:endParaRPr lang="es-ES" sz="1800" b="1" i="0" dirty="0"/>
                    </a:p>
                  </a:txBody>
                  <a:tcPr marT="45727" marB="45727"/>
                </a:tc>
                <a:tc>
                  <a:txBody>
                    <a:bodyPr/>
                    <a:lstStyle/>
                    <a:p>
                      <a:r>
                        <a:rPr lang="es-ES" sz="1800" dirty="0" smtClean="0"/>
                        <a:t>Actitud contenedora</a:t>
                      </a:r>
                      <a:r>
                        <a:rPr lang="es-ES" sz="1800" baseline="0" dirty="0" smtClean="0"/>
                        <a:t> </a:t>
                      </a:r>
                      <a:r>
                        <a:rPr lang="es-ES" sz="1800" baseline="0" dirty="0" err="1" smtClean="0"/>
                        <a:t>d’escolta</a:t>
                      </a:r>
                      <a:r>
                        <a:rPr lang="es-ES" sz="1800" baseline="0" dirty="0" smtClean="0"/>
                        <a:t> i afecte</a:t>
                      </a:r>
                      <a:endParaRPr lang="es-ES" sz="1800" dirty="0"/>
                    </a:p>
                  </a:txBody>
                  <a:tcPr marT="45727" marB="45727"/>
                </a:tc>
              </a:tr>
              <a:tr h="370898">
                <a:tc>
                  <a:txBody>
                    <a:bodyPr/>
                    <a:lstStyle/>
                    <a:p>
                      <a:r>
                        <a:rPr lang="es-ES" sz="1800" b="1" i="0" dirty="0" err="1" smtClean="0"/>
                        <a:t>Educació</a:t>
                      </a:r>
                      <a:r>
                        <a:rPr lang="es-ES" sz="1800" b="1" i="0" dirty="0" smtClean="0"/>
                        <a:t> per a la </a:t>
                      </a:r>
                      <a:r>
                        <a:rPr lang="es-ES" sz="1800" b="1" i="0" dirty="0" err="1" smtClean="0"/>
                        <a:t>salut</a:t>
                      </a:r>
                      <a:endParaRPr lang="es-ES" sz="1800" b="1" i="0" dirty="0"/>
                    </a:p>
                  </a:txBody>
                  <a:tcPr marT="45727" marB="45727"/>
                </a:tc>
                <a:tc>
                  <a:txBody>
                    <a:bodyPr/>
                    <a:lstStyle/>
                    <a:p>
                      <a:r>
                        <a:rPr lang="es-ES" sz="1800" dirty="0" smtClean="0"/>
                        <a:t>Estimular el contacte </a:t>
                      </a:r>
                      <a:r>
                        <a:rPr lang="es-ES" sz="1800" dirty="0" err="1" smtClean="0"/>
                        <a:t>físic</a:t>
                      </a:r>
                      <a:r>
                        <a:rPr lang="es-ES" sz="1800" dirty="0" smtClean="0"/>
                        <a:t>. </a:t>
                      </a:r>
                      <a:r>
                        <a:rPr lang="es-ES" sz="1800" dirty="0" err="1" smtClean="0"/>
                        <a:t>Implicació</a:t>
                      </a:r>
                      <a:r>
                        <a:rPr lang="es-ES" sz="1800" dirty="0" smtClean="0"/>
                        <a:t> en el </a:t>
                      </a:r>
                      <a:r>
                        <a:rPr lang="es-ES" sz="1800" smtClean="0"/>
                        <a:t>tractament</a:t>
                      </a:r>
                      <a:endParaRPr lang="es-ES" sz="1800" dirty="0"/>
                    </a:p>
                  </a:txBody>
                  <a:tcPr marT="45727" marB="45727"/>
                </a:tc>
              </a:tr>
              <a:tr h="370898">
                <a:tc>
                  <a:txBody>
                    <a:bodyPr/>
                    <a:lstStyle/>
                    <a:p>
                      <a:r>
                        <a:rPr lang="es-ES" sz="1800" b="1" i="0" dirty="0" err="1" smtClean="0"/>
                        <a:t>Canvis</a:t>
                      </a:r>
                      <a:r>
                        <a:rPr lang="es-ES" sz="1800" b="1" i="0" dirty="0" smtClean="0"/>
                        <a:t> de postura</a:t>
                      </a:r>
                      <a:endParaRPr lang="es-ES" sz="1800" b="1" i="0" dirty="0"/>
                    </a:p>
                  </a:txBody>
                  <a:tcPr marT="45727" marB="45727"/>
                </a:tc>
                <a:tc>
                  <a:txBody>
                    <a:bodyPr/>
                    <a:lstStyle/>
                    <a:p>
                      <a:r>
                        <a:rPr lang="es-ES" sz="1800" dirty="0" smtClean="0"/>
                        <a:t>Evitar </a:t>
                      </a:r>
                      <a:r>
                        <a:rPr lang="es-ES" sz="1800" dirty="0" err="1" smtClean="0"/>
                        <a:t>moviments</a:t>
                      </a:r>
                      <a:r>
                        <a:rPr lang="es-ES" sz="1800" dirty="0" smtClean="0"/>
                        <a:t> dolorosos.  </a:t>
                      </a:r>
                      <a:r>
                        <a:rPr lang="es-ES" sz="1800" dirty="0" err="1" smtClean="0"/>
                        <a:t>Comoditat</a:t>
                      </a:r>
                      <a:r>
                        <a:rPr lang="es-ES" sz="1800" dirty="0" smtClean="0"/>
                        <a:t> </a:t>
                      </a:r>
                      <a:endParaRPr lang="es-ES" sz="1800" dirty="0"/>
                    </a:p>
                  </a:txBody>
                  <a:tcPr marT="45727" marB="45727"/>
                </a:tc>
              </a:tr>
              <a:tr h="370898">
                <a:tc>
                  <a:txBody>
                    <a:bodyPr/>
                    <a:lstStyle/>
                    <a:p>
                      <a:r>
                        <a:rPr lang="es-ES" sz="1800" b="1" i="0" dirty="0" err="1" smtClean="0"/>
                        <a:t>Entorn</a:t>
                      </a:r>
                      <a:endParaRPr lang="es-ES" sz="1800" b="1" i="0" dirty="0"/>
                    </a:p>
                  </a:txBody>
                  <a:tcPr marT="45727" marB="45727"/>
                </a:tc>
                <a:tc>
                  <a:txBody>
                    <a:bodyPr/>
                    <a:lstStyle/>
                    <a:p>
                      <a:r>
                        <a:rPr lang="es-ES" sz="1800" dirty="0" smtClean="0"/>
                        <a:t>Fomentar </a:t>
                      </a:r>
                      <a:r>
                        <a:rPr lang="es-ES" sz="1800" dirty="0" err="1" smtClean="0"/>
                        <a:t>ambient</a:t>
                      </a:r>
                      <a:r>
                        <a:rPr lang="es-ES" sz="1800" dirty="0" smtClean="0"/>
                        <a:t> segur, tranquil i </a:t>
                      </a:r>
                      <a:r>
                        <a:rPr lang="es-ES" sz="1800" dirty="0" err="1" smtClean="0"/>
                        <a:t>privat</a:t>
                      </a:r>
                      <a:endParaRPr lang="es-ES" sz="1800" dirty="0"/>
                    </a:p>
                  </a:txBody>
                  <a:tcPr marT="45727" marB="45727"/>
                </a:tc>
              </a:tr>
              <a:tr h="370898">
                <a:tc>
                  <a:txBody>
                    <a:bodyPr/>
                    <a:lstStyle/>
                    <a:p>
                      <a:r>
                        <a:rPr lang="es-ES" sz="1800" b="1" i="0" dirty="0" err="1" smtClean="0"/>
                        <a:t>Comunicació</a:t>
                      </a:r>
                      <a:endParaRPr lang="es-ES" sz="1800" b="1" i="0" dirty="0"/>
                    </a:p>
                  </a:txBody>
                  <a:tcPr marT="45727" marB="45727"/>
                </a:tc>
                <a:tc>
                  <a:txBody>
                    <a:bodyPr/>
                    <a:lstStyle/>
                    <a:p>
                      <a:r>
                        <a:rPr lang="es-ES" sz="1800" dirty="0" smtClean="0"/>
                        <a:t>Informar </a:t>
                      </a:r>
                      <a:r>
                        <a:rPr lang="es-ES" sz="1800" dirty="0" err="1" smtClean="0"/>
                        <a:t>canvis</a:t>
                      </a:r>
                      <a:r>
                        <a:rPr lang="es-ES" sz="1800" dirty="0" smtClean="0"/>
                        <a:t>  en </a:t>
                      </a:r>
                      <a:r>
                        <a:rPr lang="es-ES" sz="1800" dirty="0" err="1" smtClean="0"/>
                        <a:t>evolució</a:t>
                      </a:r>
                      <a:r>
                        <a:rPr lang="es-ES" sz="1800" dirty="0" smtClean="0"/>
                        <a:t> i </a:t>
                      </a:r>
                      <a:r>
                        <a:rPr lang="es-ES" sz="1800" dirty="0" err="1" smtClean="0"/>
                        <a:t>pronòstic</a:t>
                      </a:r>
                      <a:r>
                        <a:rPr lang="es-ES" sz="1800" dirty="0" smtClean="0"/>
                        <a:t>. Consensuar </a:t>
                      </a:r>
                      <a:r>
                        <a:rPr lang="es-ES" sz="1800" dirty="0" err="1" smtClean="0"/>
                        <a:t>objectius</a:t>
                      </a:r>
                      <a:endParaRPr lang="es-ES" sz="1800" dirty="0"/>
                    </a:p>
                  </a:txBody>
                  <a:tcPr marT="45727" marB="45727"/>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14480" y="274638"/>
            <a:ext cx="7286676" cy="796908"/>
          </a:xfrm>
        </p:spPr>
        <p:txBody>
          <a:bodyPr>
            <a:noAutofit/>
          </a:bodyPr>
          <a:lstStyle/>
          <a:p>
            <a:r>
              <a:rPr lang="es-ES" sz="3600" b="1" dirty="0" err="1" smtClean="0"/>
              <a:t>Drets</a:t>
            </a:r>
            <a:r>
              <a:rPr lang="es-ES" sz="3600" b="1" dirty="0" smtClean="0"/>
              <a:t> del </a:t>
            </a:r>
            <a:r>
              <a:rPr lang="es-ES" sz="3600" b="1" dirty="0" err="1" smtClean="0"/>
              <a:t>pacients</a:t>
            </a:r>
            <a:endParaRPr lang="es-ES" sz="3600" b="1" dirty="0"/>
          </a:p>
        </p:txBody>
      </p:sp>
      <p:sp>
        <p:nvSpPr>
          <p:cNvPr id="3" name="2 Marcador de contenido"/>
          <p:cNvSpPr>
            <a:spLocks noGrp="1"/>
          </p:cNvSpPr>
          <p:nvPr>
            <p:ph idx="1"/>
          </p:nvPr>
        </p:nvSpPr>
        <p:spPr>
          <a:xfrm>
            <a:off x="1857356" y="1285860"/>
            <a:ext cx="6829444" cy="4840303"/>
          </a:xfrm>
        </p:spPr>
        <p:txBody>
          <a:bodyPr>
            <a:normAutofit/>
          </a:bodyPr>
          <a:lstStyle/>
          <a:p>
            <a:pPr marL="868680" lvl="1" indent="-283464">
              <a:buFont typeface="Wingdings" pitchFamily="2" charset="2"/>
              <a:buChar char="§"/>
              <a:defRPr/>
            </a:pPr>
            <a:endParaRPr lang="es-ES" sz="4000" dirty="0" smtClean="0"/>
          </a:p>
          <a:p>
            <a:pPr algn="just">
              <a:buNone/>
            </a:pPr>
            <a:endParaRPr lang="ca-ES" sz="2600" dirty="0" smtClean="0">
              <a:ea typeface="ＭＳ Ｐゴシック" charset="-128"/>
            </a:endParaRPr>
          </a:p>
          <a:p>
            <a:endParaRPr lang="es-ES" dirty="0"/>
          </a:p>
        </p:txBody>
      </p:sp>
      <p:sp>
        <p:nvSpPr>
          <p:cNvPr id="5" name="4 Rectángulo"/>
          <p:cNvSpPr/>
          <p:nvPr/>
        </p:nvSpPr>
        <p:spPr>
          <a:xfrm>
            <a:off x="0" y="0"/>
            <a:ext cx="142872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 name="Picture 2"/>
          <p:cNvPicPr>
            <a:picLocks noChangeAspect="1" noChangeArrowheads="1"/>
          </p:cNvPicPr>
          <p:nvPr/>
        </p:nvPicPr>
        <p:blipFill>
          <a:blip r:embed="rId2" cstate="print"/>
          <a:srcRect/>
          <a:stretch>
            <a:fillRect/>
          </a:stretch>
        </p:blipFill>
        <p:spPr bwMode="auto">
          <a:xfrm>
            <a:off x="0" y="0"/>
            <a:ext cx="1428728" cy="1012611"/>
          </a:xfrm>
          <a:prstGeom prst="rect">
            <a:avLst/>
          </a:prstGeom>
          <a:noFill/>
          <a:ln w="9525">
            <a:noFill/>
            <a:miter lim="800000"/>
            <a:headEnd/>
            <a:tailEnd/>
          </a:ln>
          <a:effectLst/>
        </p:spPr>
      </p:pic>
      <p:sp>
        <p:nvSpPr>
          <p:cNvPr id="7" name="6 Rectángulo"/>
          <p:cNvSpPr/>
          <p:nvPr/>
        </p:nvSpPr>
        <p:spPr>
          <a:xfrm>
            <a:off x="1643042" y="1214422"/>
            <a:ext cx="7358114" cy="5878532"/>
          </a:xfrm>
          <a:prstGeom prst="rect">
            <a:avLst/>
          </a:prstGeom>
        </p:spPr>
        <p:txBody>
          <a:bodyPr wrap="square">
            <a:spAutoFit/>
          </a:bodyPr>
          <a:lstStyle/>
          <a:p>
            <a:pPr marL="548640" indent="-411480">
              <a:lnSpc>
                <a:spcPct val="150000"/>
              </a:lnSpc>
              <a:buClr>
                <a:schemeClr val="tx1">
                  <a:shade val="95000"/>
                </a:schemeClr>
              </a:buClr>
              <a:buFont typeface="Wingdings" pitchFamily="2" charset="2"/>
              <a:buChar char="§"/>
              <a:defRPr/>
            </a:pPr>
            <a:r>
              <a:rPr lang="es-ES" sz="2400" dirty="0" err="1" smtClean="0"/>
              <a:t>Dret</a:t>
            </a:r>
            <a:r>
              <a:rPr lang="es-ES" sz="2400" dirty="0" smtClean="0"/>
              <a:t> a ser </a:t>
            </a:r>
            <a:r>
              <a:rPr lang="es-ES" sz="2400" dirty="0" err="1" smtClean="0"/>
              <a:t>tractat</a:t>
            </a:r>
            <a:r>
              <a:rPr lang="es-ES" sz="2400" dirty="0" smtClean="0"/>
              <a:t> </a:t>
            </a:r>
            <a:r>
              <a:rPr lang="es-ES" sz="2400" dirty="0" err="1" smtClean="0"/>
              <a:t>com</a:t>
            </a:r>
            <a:r>
              <a:rPr lang="es-ES" sz="2400" dirty="0" smtClean="0"/>
              <a:t> </a:t>
            </a:r>
            <a:r>
              <a:rPr lang="es-ES" sz="2400" dirty="0" err="1" smtClean="0"/>
              <a:t>ésser</a:t>
            </a:r>
            <a:r>
              <a:rPr lang="es-ES" sz="2400" dirty="0" smtClean="0"/>
              <a:t> </a:t>
            </a:r>
            <a:r>
              <a:rPr lang="es-ES" sz="2400" dirty="0" err="1" smtClean="0"/>
              <a:t>humà</a:t>
            </a:r>
            <a:r>
              <a:rPr lang="es-ES" sz="2400" dirty="0" smtClean="0"/>
              <a:t> </a:t>
            </a:r>
            <a:r>
              <a:rPr lang="es-ES" sz="2400" dirty="0" err="1" smtClean="0"/>
              <a:t>viu</a:t>
            </a:r>
            <a:r>
              <a:rPr lang="es-ES" sz="2400" dirty="0" smtClean="0"/>
              <a:t> </a:t>
            </a:r>
            <a:r>
              <a:rPr lang="es-ES" sz="2400" dirty="0" err="1" smtClean="0"/>
              <a:t>fins</a:t>
            </a:r>
            <a:r>
              <a:rPr lang="es-ES" sz="2400" dirty="0" smtClean="0"/>
              <a:t> al </a:t>
            </a:r>
            <a:r>
              <a:rPr lang="es-ES" sz="2400" dirty="0" err="1" smtClean="0"/>
              <a:t>moment</a:t>
            </a:r>
            <a:r>
              <a:rPr lang="es-ES" sz="2400" dirty="0" smtClean="0"/>
              <a:t> de la </a:t>
            </a:r>
            <a:r>
              <a:rPr lang="es-ES" sz="2400" dirty="0" err="1" smtClean="0"/>
              <a:t>mort</a:t>
            </a:r>
            <a:endParaRPr lang="es-ES" sz="2400" dirty="0" smtClean="0"/>
          </a:p>
          <a:p>
            <a:pPr marL="548640" indent="-411480">
              <a:lnSpc>
                <a:spcPct val="150000"/>
              </a:lnSpc>
              <a:buClr>
                <a:schemeClr val="tx1">
                  <a:shade val="95000"/>
                </a:schemeClr>
              </a:buClr>
              <a:buFont typeface="Wingdings" pitchFamily="2" charset="2"/>
              <a:buChar char="§"/>
              <a:defRPr/>
            </a:pPr>
            <a:r>
              <a:rPr lang="es-ES" sz="2400" dirty="0" err="1" smtClean="0"/>
              <a:t>Dret</a:t>
            </a:r>
            <a:r>
              <a:rPr lang="es-ES" sz="2400" dirty="0" smtClean="0"/>
              <a:t> a respectar </a:t>
            </a:r>
            <a:r>
              <a:rPr lang="es-ES" sz="2400" dirty="0" err="1" smtClean="0"/>
              <a:t>fins</a:t>
            </a:r>
            <a:r>
              <a:rPr lang="es-ES" sz="2400" dirty="0" smtClean="0"/>
              <a:t> al final la </a:t>
            </a:r>
            <a:r>
              <a:rPr lang="es-ES" sz="2400" dirty="0" err="1" smtClean="0"/>
              <a:t>mateixa</a:t>
            </a:r>
            <a:r>
              <a:rPr lang="es-ES" sz="2400" dirty="0" smtClean="0"/>
              <a:t> </a:t>
            </a:r>
            <a:r>
              <a:rPr lang="es-ES" sz="2400" dirty="0" err="1" smtClean="0"/>
              <a:t>dignitat</a:t>
            </a:r>
            <a:r>
              <a:rPr lang="es-ES" sz="2400" dirty="0" smtClean="0"/>
              <a:t> (morir </a:t>
            </a:r>
            <a:r>
              <a:rPr lang="es-ES" sz="2400" dirty="0" err="1" smtClean="0"/>
              <a:t>amb</a:t>
            </a:r>
            <a:r>
              <a:rPr lang="es-ES" sz="2400" dirty="0" smtClean="0"/>
              <a:t> </a:t>
            </a:r>
            <a:r>
              <a:rPr lang="es-ES" sz="2400" dirty="0" err="1" smtClean="0"/>
              <a:t>dignitat</a:t>
            </a:r>
            <a:r>
              <a:rPr lang="es-ES" sz="2400" dirty="0" smtClean="0"/>
              <a:t>), </a:t>
            </a:r>
            <a:r>
              <a:rPr lang="es-ES" sz="2400" dirty="0" err="1" smtClean="0"/>
              <a:t>individualitat</a:t>
            </a:r>
            <a:r>
              <a:rPr lang="es-ES" sz="2400" dirty="0" smtClean="0"/>
              <a:t> (</a:t>
            </a:r>
            <a:r>
              <a:rPr lang="es-ES" sz="2400" dirty="0" err="1" smtClean="0"/>
              <a:t>sense</a:t>
            </a:r>
            <a:r>
              <a:rPr lang="es-ES" sz="2400" dirty="0" smtClean="0"/>
              <a:t> ser </a:t>
            </a:r>
            <a:r>
              <a:rPr lang="es-ES" sz="2400" dirty="0" err="1" smtClean="0"/>
              <a:t>jutjat</a:t>
            </a:r>
            <a:r>
              <a:rPr lang="es-ES" sz="2400" dirty="0" smtClean="0"/>
              <a:t> per les </a:t>
            </a:r>
            <a:r>
              <a:rPr lang="es-ES" sz="2400" dirty="0" err="1" smtClean="0"/>
              <a:t>meves</a:t>
            </a:r>
            <a:r>
              <a:rPr lang="es-ES" sz="2400" dirty="0" smtClean="0"/>
              <a:t> </a:t>
            </a:r>
            <a:r>
              <a:rPr lang="es-ES" sz="2400" dirty="0" err="1" smtClean="0"/>
              <a:t>decisions</a:t>
            </a:r>
            <a:r>
              <a:rPr lang="es-ES" sz="2400" dirty="0" smtClean="0"/>
              <a:t>) i </a:t>
            </a:r>
            <a:r>
              <a:rPr lang="es-ES" sz="2400" dirty="0" err="1" smtClean="0"/>
              <a:t>privacitat</a:t>
            </a:r>
            <a:r>
              <a:rPr lang="es-ES" sz="2400" dirty="0" smtClean="0"/>
              <a:t> que en vida.</a:t>
            </a:r>
          </a:p>
          <a:p>
            <a:pPr marL="548640" indent="-411480">
              <a:lnSpc>
                <a:spcPct val="150000"/>
              </a:lnSpc>
              <a:buClr>
                <a:schemeClr val="tx1">
                  <a:shade val="95000"/>
                </a:schemeClr>
              </a:buClr>
              <a:buFont typeface="Wingdings" pitchFamily="2" charset="2"/>
              <a:buChar char="§"/>
              <a:defRPr/>
            </a:pPr>
            <a:r>
              <a:rPr lang="es-ES" sz="2400" dirty="0" err="1" smtClean="0"/>
              <a:t>Dret</a:t>
            </a:r>
            <a:r>
              <a:rPr lang="es-ES" sz="2400" dirty="0" smtClean="0"/>
              <a:t> a </a:t>
            </a:r>
            <a:r>
              <a:rPr lang="es-ES" sz="2400" dirty="0" err="1" smtClean="0"/>
              <a:t>mantenir</a:t>
            </a:r>
            <a:r>
              <a:rPr lang="es-ES" sz="2400" dirty="0" smtClean="0"/>
              <a:t> una </a:t>
            </a:r>
            <a:r>
              <a:rPr lang="es-ES" sz="2400" dirty="0" err="1" smtClean="0"/>
              <a:t>esperança</a:t>
            </a:r>
            <a:r>
              <a:rPr lang="es-ES" sz="2400" dirty="0" smtClean="0"/>
              <a:t> (per </a:t>
            </a:r>
            <a:r>
              <a:rPr lang="es-ES" sz="2400" dirty="0" err="1" smtClean="0"/>
              <a:t>petita</a:t>
            </a:r>
            <a:r>
              <a:rPr lang="es-ES" sz="2400" dirty="0" smtClean="0"/>
              <a:t> que </a:t>
            </a:r>
            <a:r>
              <a:rPr lang="es-ES" sz="2400" dirty="0" err="1" smtClean="0"/>
              <a:t>sigui</a:t>
            </a:r>
            <a:r>
              <a:rPr lang="es-ES" sz="2400" dirty="0" smtClean="0"/>
              <a:t>)</a:t>
            </a:r>
          </a:p>
          <a:p>
            <a:pPr marL="548640" indent="-411480">
              <a:lnSpc>
                <a:spcPct val="150000"/>
              </a:lnSpc>
              <a:buClr>
                <a:schemeClr val="tx1">
                  <a:shade val="95000"/>
                </a:schemeClr>
              </a:buClr>
              <a:buFont typeface="Wingdings" pitchFamily="2" charset="2"/>
              <a:buChar char="§"/>
              <a:defRPr/>
            </a:pPr>
            <a:r>
              <a:rPr lang="es-ES" sz="2400" dirty="0" err="1" smtClean="0"/>
              <a:t>Obtenir</a:t>
            </a:r>
            <a:r>
              <a:rPr lang="es-ES" sz="2400" dirty="0" smtClean="0"/>
              <a:t> </a:t>
            </a:r>
            <a:r>
              <a:rPr lang="es-ES" sz="2400" dirty="0" err="1" smtClean="0"/>
              <a:t>informació</a:t>
            </a:r>
            <a:r>
              <a:rPr lang="es-ES" sz="2400" dirty="0" smtClean="0"/>
              <a:t> correcta i completa del </a:t>
            </a:r>
            <a:r>
              <a:rPr lang="es-ES" sz="2400" dirty="0" err="1" smtClean="0"/>
              <a:t>diagnóstic</a:t>
            </a:r>
            <a:r>
              <a:rPr lang="es-ES" sz="2400" dirty="0" smtClean="0"/>
              <a:t>, </a:t>
            </a:r>
            <a:r>
              <a:rPr lang="es-ES" sz="2400" dirty="0" err="1" smtClean="0"/>
              <a:t>pronòstic</a:t>
            </a:r>
            <a:r>
              <a:rPr lang="es-ES" sz="2400" dirty="0" smtClean="0"/>
              <a:t> i </a:t>
            </a:r>
            <a:r>
              <a:rPr lang="es-ES" sz="2400" dirty="0" err="1" smtClean="0"/>
              <a:t>tractament</a:t>
            </a:r>
            <a:r>
              <a:rPr lang="es-ES" sz="2400" dirty="0" smtClean="0"/>
              <a:t> i </a:t>
            </a:r>
            <a:r>
              <a:rPr lang="es-ES" sz="2400" dirty="0" err="1" smtClean="0"/>
              <a:t>alhora</a:t>
            </a:r>
            <a:r>
              <a:rPr lang="es-ES" sz="2400" dirty="0" smtClean="0"/>
              <a:t> poder participar en les </a:t>
            </a:r>
            <a:r>
              <a:rPr lang="es-ES" sz="2400" dirty="0" err="1" smtClean="0"/>
              <a:t>decisions</a:t>
            </a:r>
            <a:endParaRPr lang="es-ES" sz="2400" dirty="0" smtClean="0"/>
          </a:p>
          <a:p>
            <a:endParaRPr lang="es-ES" sz="2800" dirty="0" smtClean="0"/>
          </a:p>
          <a:p>
            <a:pPr lvl="2">
              <a:buClr>
                <a:schemeClr val="tx1">
                  <a:shade val="95000"/>
                </a:schemeClr>
              </a:buClr>
              <a:defRPr/>
            </a:pPr>
            <a:endParaRPr lang="es-ES" sz="2400"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857356" y="274638"/>
            <a:ext cx="6829444" cy="796908"/>
          </a:xfrm>
        </p:spPr>
        <p:txBody>
          <a:bodyPr/>
          <a:lstStyle/>
          <a:p>
            <a:r>
              <a:rPr lang="es-ES" b="1" dirty="0" err="1" smtClean="0"/>
              <a:t>Definició</a:t>
            </a:r>
            <a:endParaRPr lang="es-ES" b="1" dirty="0"/>
          </a:p>
        </p:txBody>
      </p:sp>
      <p:sp>
        <p:nvSpPr>
          <p:cNvPr id="3" name="2 Marcador de contenido"/>
          <p:cNvSpPr>
            <a:spLocks noGrp="1"/>
          </p:cNvSpPr>
          <p:nvPr>
            <p:ph idx="1"/>
          </p:nvPr>
        </p:nvSpPr>
        <p:spPr>
          <a:xfrm>
            <a:off x="1857356" y="1285860"/>
            <a:ext cx="6829444" cy="4840303"/>
          </a:xfrm>
        </p:spPr>
        <p:txBody>
          <a:bodyPr>
            <a:normAutofit/>
          </a:bodyPr>
          <a:lstStyle/>
          <a:p>
            <a:pPr algn="just">
              <a:lnSpc>
                <a:spcPct val="150000"/>
              </a:lnSpc>
              <a:buFont typeface="Wingdings" pitchFamily="2" charset="2"/>
              <a:buChar char="§"/>
            </a:pPr>
            <a:r>
              <a:rPr lang="es-ES" sz="2600" dirty="0" err="1" smtClean="0">
                <a:ea typeface="ＭＳ Ｐゴシック" charset="-128"/>
              </a:rPr>
              <a:t>Procés</a:t>
            </a:r>
            <a:r>
              <a:rPr lang="es-ES" sz="2600" dirty="0" smtClean="0">
                <a:ea typeface="ＭＳ Ｐゴシック" charset="-128"/>
              </a:rPr>
              <a:t> en la última etapa de la vida </a:t>
            </a:r>
          </a:p>
          <a:p>
            <a:pPr algn="just">
              <a:lnSpc>
                <a:spcPct val="150000"/>
              </a:lnSpc>
              <a:buFont typeface="Wingdings" pitchFamily="2" charset="2"/>
              <a:buChar char="§"/>
            </a:pPr>
            <a:r>
              <a:rPr lang="es-ES" sz="2600" dirty="0" err="1" smtClean="0">
                <a:ea typeface="ＭＳ Ｐゴシック" charset="-128"/>
              </a:rPr>
              <a:t>Canviant</a:t>
            </a:r>
            <a:r>
              <a:rPr lang="es-ES" sz="2600" dirty="0" smtClean="0">
                <a:ea typeface="ＭＳ Ｐゴシック" charset="-128"/>
              </a:rPr>
              <a:t> i </a:t>
            </a:r>
            <a:r>
              <a:rPr lang="es-ES" sz="2600" dirty="0" err="1" smtClean="0">
                <a:ea typeface="ＭＳ Ｐゴシック" charset="-128"/>
              </a:rPr>
              <a:t>progressiu</a:t>
            </a:r>
            <a:endParaRPr lang="es-ES" sz="2600" dirty="0" smtClean="0">
              <a:ea typeface="ＭＳ Ｐゴシック" charset="-128"/>
            </a:endParaRPr>
          </a:p>
          <a:p>
            <a:pPr algn="just">
              <a:lnSpc>
                <a:spcPct val="150000"/>
              </a:lnSpc>
              <a:buFont typeface="Wingdings" pitchFamily="2" charset="2"/>
              <a:buChar char="§"/>
            </a:pPr>
            <a:r>
              <a:rPr lang="es-ES" sz="2600" dirty="0" smtClean="0">
                <a:ea typeface="ＭＳ Ｐゴシック" charset="-128"/>
              </a:rPr>
              <a:t>Irreversible en el </a:t>
            </a:r>
            <a:r>
              <a:rPr lang="es-ES" sz="2600" dirty="0" err="1" smtClean="0">
                <a:ea typeface="ＭＳ Ｐゴシック" charset="-128"/>
              </a:rPr>
              <a:t>temps</a:t>
            </a:r>
            <a:r>
              <a:rPr lang="es-ES" sz="2600" dirty="0" smtClean="0">
                <a:ea typeface="ＭＳ Ｐゴシック" charset="-128"/>
              </a:rPr>
              <a:t> </a:t>
            </a:r>
          </a:p>
          <a:p>
            <a:pPr algn="just">
              <a:lnSpc>
                <a:spcPct val="150000"/>
              </a:lnSpc>
              <a:buFont typeface="Wingdings" pitchFamily="2" charset="2"/>
              <a:buChar char="§"/>
            </a:pPr>
            <a:r>
              <a:rPr lang="es-ES" sz="2600" dirty="0" err="1" smtClean="0">
                <a:ea typeface="ＭＳ Ｐゴシック" charset="-128"/>
              </a:rPr>
              <a:t>S’acompanya</a:t>
            </a:r>
            <a:r>
              <a:rPr lang="es-ES" sz="2600" dirty="0" smtClean="0">
                <a:ea typeface="ＭＳ Ｐゴシック" charset="-128"/>
              </a:rPr>
              <a:t> de signes i </a:t>
            </a:r>
            <a:r>
              <a:rPr lang="es-ES" sz="2600" dirty="0" err="1" smtClean="0">
                <a:ea typeface="ＭＳ Ｐゴシック" charset="-128"/>
              </a:rPr>
              <a:t>símptomes</a:t>
            </a:r>
            <a:r>
              <a:rPr lang="es-ES" sz="2600" dirty="0" smtClean="0">
                <a:ea typeface="ＭＳ Ｐゴシック" charset="-128"/>
              </a:rPr>
              <a:t> </a:t>
            </a:r>
            <a:r>
              <a:rPr lang="es-ES" sz="2600" dirty="0" err="1" smtClean="0">
                <a:ea typeface="ＭＳ Ｐゴシック" charset="-128"/>
              </a:rPr>
              <a:t>tributaris</a:t>
            </a:r>
            <a:r>
              <a:rPr lang="es-ES" sz="2600" dirty="0" smtClean="0">
                <a:ea typeface="ＭＳ Ｐゴシック" charset="-128"/>
              </a:rPr>
              <a:t> de </a:t>
            </a:r>
            <a:r>
              <a:rPr lang="es-ES" sz="2600" dirty="0" err="1" smtClean="0">
                <a:ea typeface="ＭＳ Ｐゴシック" charset="-128"/>
              </a:rPr>
              <a:t>suport</a:t>
            </a:r>
            <a:r>
              <a:rPr lang="es-ES" sz="2600" dirty="0" smtClean="0">
                <a:ea typeface="ＭＳ Ｐゴシック" charset="-128"/>
              </a:rPr>
              <a:t> i </a:t>
            </a:r>
            <a:r>
              <a:rPr lang="es-ES" sz="2600" dirty="0" err="1" smtClean="0">
                <a:ea typeface="ＭＳ Ｐゴシック" charset="-128"/>
              </a:rPr>
              <a:t>tractament</a:t>
            </a:r>
            <a:endParaRPr lang="es-ES" sz="2600" dirty="0" smtClean="0">
              <a:ea typeface="ＭＳ Ｐゴシック" charset="-128"/>
            </a:endParaRPr>
          </a:p>
          <a:p>
            <a:pPr algn="just">
              <a:buNone/>
            </a:pPr>
            <a:endParaRPr lang="ca-ES" sz="2600" dirty="0" smtClean="0">
              <a:ea typeface="ＭＳ Ｐゴシック" charset="-128"/>
            </a:endParaRPr>
          </a:p>
          <a:p>
            <a:endParaRPr lang="es-ES" dirty="0"/>
          </a:p>
        </p:txBody>
      </p:sp>
      <p:sp>
        <p:nvSpPr>
          <p:cNvPr id="5" name="4 Rectángulo"/>
          <p:cNvSpPr/>
          <p:nvPr/>
        </p:nvSpPr>
        <p:spPr>
          <a:xfrm>
            <a:off x="0" y="0"/>
            <a:ext cx="142872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 name="Picture 2"/>
          <p:cNvPicPr>
            <a:picLocks noChangeAspect="1" noChangeArrowheads="1"/>
          </p:cNvPicPr>
          <p:nvPr/>
        </p:nvPicPr>
        <p:blipFill>
          <a:blip r:embed="rId2" cstate="print"/>
          <a:srcRect/>
          <a:stretch>
            <a:fillRect/>
          </a:stretch>
        </p:blipFill>
        <p:spPr bwMode="auto">
          <a:xfrm>
            <a:off x="0" y="0"/>
            <a:ext cx="1428728" cy="101261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14480" y="274638"/>
            <a:ext cx="7286676" cy="796908"/>
          </a:xfrm>
        </p:spPr>
        <p:txBody>
          <a:bodyPr>
            <a:noAutofit/>
          </a:bodyPr>
          <a:lstStyle/>
          <a:p>
            <a:r>
              <a:rPr lang="es-ES" sz="3600" b="1" dirty="0" err="1" smtClean="0"/>
              <a:t>Drets</a:t>
            </a:r>
            <a:r>
              <a:rPr lang="es-ES" sz="3600" b="1" dirty="0" smtClean="0"/>
              <a:t> del </a:t>
            </a:r>
            <a:r>
              <a:rPr lang="es-ES" sz="3600" b="1" dirty="0" err="1" smtClean="0"/>
              <a:t>pacients</a:t>
            </a:r>
            <a:r>
              <a:rPr lang="es-ES" sz="3600" b="1" dirty="0" smtClean="0"/>
              <a:t> II</a:t>
            </a:r>
            <a:endParaRPr lang="es-ES" sz="3600" b="1" dirty="0"/>
          </a:p>
        </p:txBody>
      </p:sp>
      <p:sp>
        <p:nvSpPr>
          <p:cNvPr id="3" name="2 Marcador de contenido"/>
          <p:cNvSpPr>
            <a:spLocks noGrp="1"/>
          </p:cNvSpPr>
          <p:nvPr>
            <p:ph idx="1"/>
          </p:nvPr>
        </p:nvSpPr>
        <p:spPr>
          <a:xfrm>
            <a:off x="1857356" y="1285860"/>
            <a:ext cx="6829444" cy="4840303"/>
          </a:xfrm>
        </p:spPr>
        <p:txBody>
          <a:bodyPr>
            <a:normAutofit/>
          </a:bodyPr>
          <a:lstStyle/>
          <a:p>
            <a:pPr marL="868680" lvl="1" indent="-283464">
              <a:buFont typeface="Wingdings" pitchFamily="2" charset="2"/>
              <a:buChar char="§"/>
              <a:defRPr/>
            </a:pPr>
            <a:endParaRPr lang="es-ES" sz="4000" dirty="0" smtClean="0"/>
          </a:p>
          <a:p>
            <a:pPr algn="just">
              <a:buNone/>
            </a:pPr>
            <a:endParaRPr lang="ca-ES" sz="2600" dirty="0" smtClean="0">
              <a:ea typeface="ＭＳ Ｐゴシック" charset="-128"/>
            </a:endParaRPr>
          </a:p>
          <a:p>
            <a:endParaRPr lang="es-ES" dirty="0"/>
          </a:p>
        </p:txBody>
      </p:sp>
      <p:sp>
        <p:nvSpPr>
          <p:cNvPr id="5" name="4 Rectángulo"/>
          <p:cNvSpPr/>
          <p:nvPr/>
        </p:nvSpPr>
        <p:spPr>
          <a:xfrm>
            <a:off x="0" y="0"/>
            <a:ext cx="142872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 name="Picture 2"/>
          <p:cNvPicPr>
            <a:picLocks noChangeAspect="1" noChangeArrowheads="1"/>
          </p:cNvPicPr>
          <p:nvPr/>
        </p:nvPicPr>
        <p:blipFill>
          <a:blip r:embed="rId2" cstate="print"/>
          <a:srcRect/>
          <a:stretch>
            <a:fillRect/>
          </a:stretch>
        </p:blipFill>
        <p:spPr bwMode="auto">
          <a:xfrm>
            <a:off x="0" y="0"/>
            <a:ext cx="1428728" cy="1012611"/>
          </a:xfrm>
          <a:prstGeom prst="rect">
            <a:avLst/>
          </a:prstGeom>
          <a:noFill/>
          <a:ln w="9525">
            <a:noFill/>
            <a:miter lim="800000"/>
            <a:headEnd/>
            <a:tailEnd/>
          </a:ln>
          <a:effectLst/>
        </p:spPr>
      </p:pic>
      <p:sp>
        <p:nvSpPr>
          <p:cNvPr id="7" name="6 Rectángulo"/>
          <p:cNvSpPr/>
          <p:nvPr/>
        </p:nvSpPr>
        <p:spPr>
          <a:xfrm>
            <a:off x="1643042" y="1214422"/>
            <a:ext cx="7358114" cy="5878532"/>
          </a:xfrm>
          <a:prstGeom prst="rect">
            <a:avLst/>
          </a:prstGeom>
        </p:spPr>
        <p:txBody>
          <a:bodyPr wrap="square">
            <a:spAutoFit/>
          </a:bodyPr>
          <a:lstStyle/>
          <a:p>
            <a:pPr>
              <a:lnSpc>
                <a:spcPct val="150000"/>
              </a:lnSpc>
              <a:buFont typeface="Wingdings" pitchFamily="2" charset="2"/>
              <a:buChar char="§"/>
            </a:pPr>
            <a:r>
              <a:rPr lang="es-ES" sz="2400" dirty="0" smtClean="0"/>
              <a:t> </a:t>
            </a:r>
            <a:r>
              <a:rPr lang="es-ES" sz="2400" dirty="0" err="1" smtClean="0"/>
              <a:t>Dret</a:t>
            </a:r>
            <a:r>
              <a:rPr lang="es-ES" sz="2400" dirty="0" smtClean="0"/>
              <a:t> a no morir en </a:t>
            </a:r>
            <a:r>
              <a:rPr lang="es-ES" sz="2400" dirty="0" err="1" smtClean="0"/>
              <a:t>soledat</a:t>
            </a:r>
            <a:endParaRPr lang="es-ES" sz="2400" dirty="0" smtClean="0"/>
          </a:p>
          <a:p>
            <a:pPr>
              <a:lnSpc>
                <a:spcPct val="150000"/>
              </a:lnSpc>
              <a:buFont typeface="Wingdings" pitchFamily="2" charset="2"/>
              <a:buChar char="§"/>
            </a:pPr>
            <a:endParaRPr lang="es-ES" sz="2400" dirty="0" smtClean="0"/>
          </a:p>
          <a:p>
            <a:pPr>
              <a:lnSpc>
                <a:spcPct val="150000"/>
              </a:lnSpc>
              <a:buFont typeface="Wingdings" pitchFamily="2" charset="2"/>
              <a:buChar char="§"/>
            </a:pPr>
            <a:r>
              <a:rPr lang="es-ES" sz="2400" dirty="0" smtClean="0"/>
              <a:t> </a:t>
            </a:r>
            <a:r>
              <a:rPr lang="es-ES" sz="2400" dirty="0" err="1" smtClean="0"/>
              <a:t>Dret</a:t>
            </a:r>
            <a:r>
              <a:rPr lang="es-ES" sz="2400" dirty="0" smtClean="0"/>
              <a:t> a ser </a:t>
            </a:r>
            <a:r>
              <a:rPr lang="es-ES" sz="2400" dirty="0" err="1" smtClean="0"/>
              <a:t>alliberat</a:t>
            </a:r>
            <a:r>
              <a:rPr lang="es-ES" sz="2400" dirty="0" smtClean="0"/>
              <a:t> del dolor</a:t>
            </a:r>
          </a:p>
          <a:p>
            <a:pPr>
              <a:lnSpc>
                <a:spcPct val="150000"/>
              </a:lnSpc>
              <a:buFont typeface="Wingdings" pitchFamily="2" charset="2"/>
              <a:buChar char="§"/>
            </a:pPr>
            <a:endParaRPr lang="es-ES" sz="2400" dirty="0" smtClean="0"/>
          </a:p>
          <a:p>
            <a:pPr>
              <a:lnSpc>
                <a:spcPct val="150000"/>
              </a:lnSpc>
              <a:buFont typeface="Wingdings" pitchFamily="2" charset="2"/>
              <a:buChar char="§"/>
            </a:pPr>
            <a:r>
              <a:rPr lang="es-ES" sz="2400" dirty="0" smtClean="0"/>
              <a:t> </a:t>
            </a:r>
            <a:r>
              <a:rPr lang="es-ES" sz="2400" dirty="0" err="1" smtClean="0"/>
              <a:t>Obtenir</a:t>
            </a:r>
            <a:r>
              <a:rPr lang="es-ES" sz="2400" dirty="0" smtClean="0"/>
              <a:t> un bon control de les </a:t>
            </a:r>
            <a:r>
              <a:rPr lang="es-ES" sz="2400" dirty="0" err="1" smtClean="0"/>
              <a:t>símptomes</a:t>
            </a:r>
            <a:r>
              <a:rPr lang="es-ES" sz="2400" dirty="0" smtClean="0"/>
              <a:t> encara que </a:t>
            </a:r>
            <a:r>
              <a:rPr lang="es-ES" sz="2400" dirty="0" err="1" smtClean="0"/>
              <a:t>hi</a:t>
            </a:r>
            <a:r>
              <a:rPr lang="es-ES" sz="2400" dirty="0" smtClean="0"/>
              <a:t> </a:t>
            </a:r>
            <a:r>
              <a:rPr lang="es-ES" sz="2400" dirty="0" err="1" smtClean="0"/>
              <a:t>hagi</a:t>
            </a:r>
            <a:r>
              <a:rPr lang="es-ES" sz="2400" dirty="0" smtClean="0"/>
              <a:t> un </a:t>
            </a:r>
            <a:r>
              <a:rPr lang="es-ES" sz="2400" dirty="0" err="1" smtClean="0"/>
              <a:t>risc</a:t>
            </a:r>
            <a:r>
              <a:rPr lang="es-ES" sz="2400" dirty="0" smtClean="0"/>
              <a:t> </a:t>
            </a:r>
            <a:r>
              <a:rPr lang="es-ES" sz="2400" dirty="0" err="1" smtClean="0"/>
              <a:t>d´acurçament</a:t>
            </a:r>
            <a:r>
              <a:rPr lang="es-ES" sz="2400" dirty="0" smtClean="0"/>
              <a:t> de la vida </a:t>
            </a:r>
            <a:r>
              <a:rPr lang="es-ES" sz="2400" dirty="0" err="1" smtClean="0"/>
              <a:t>amb</a:t>
            </a:r>
            <a:r>
              <a:rPr lang="es-ES" sz="2400" dirty="0" smtClean="0"/>
              <a:t> les </a:t>
            </a:r>
            <a:r>
              <a:rPr lang="es-ES" sz="2400" dirty="0" err="1" smtClean="0"/>
              <a:t>teràpies</a:t>
            </a:r>
            <a:r>
              <a:rPr lang="es-ES" sz="2400" dirty="0" smtClean="0"/>
              <a:t> </a:t>
            </a:r>
            <a:r>
              <a:rPr lang="es-ES" sz="2400" dirty="0" err="1" smtClean="0"/>
              <a:t>utilitzades</a:t>
            </a:r>
            <a:r>
              <a:rPr lang="es-ES" sz="2400" dirty="0" smtClean="0"/>
              <a:t>.</a:t>
            </a:r>
          </a:p>
          <a:p>
            <a:pPr>
              <a:lnSpc>
                <a:spcPct val="150000"/>
              </a:lnSpc>
              <a:buFont typeface="Wingdings" pitchFamily="2" charset="2"/>
              <a:buChar char="§"/>
            </a:pPr>
            <a:endParaRPr lang="es-ES" sz="2400" dirty="0" smtClean="0"/>
          </a:p>
          <a:p>
            <a:pPr>
              <a:lnSpc>
                <a:spcPct val="150000"/>
              </a:lnSpc>
              <a:buFont typeface="Wingdings" pitchFamily="2" charset="2"/>
              <a:buChar char="§"/>
            </a:pPr>
            <a:r>
              <a:rPr lang="es-ES" sz="2400" dirty="0" smtClean="0"/>
              <a:t> </a:t>
            </a:r>
            <a:r>
              <a:rPr lang="es-ES" sz="2400" dirty="0" err="1" smtClean="0"/>
              <a:t>Atendre</a:t>
            </a:r>
            <a:r>
              <a:rPr lang="es-ES" sz="2400" dirty="0" smtClean="0"/>
              <a:t>, respectar i cuidar </a:t>
            </a:r>
            <a:r>
              <a:rPr lang="es-ES" sz="2400" dirty="0" err="1" smtClean="0"/>
              <a:t>als</a:t>
            </a:r>
            <a:r>
              <a:rPr lang="es-ES" sz="2400" dirty="0" smtClean="0"/>
              <a:t> </a:t>
            </a:r>
            <a:r>
              <a:rPr lang="es-ES" sz="2400" dirty="0" err="1" smtClean="0"/>
              <a:t>seus</a:t>
            </a:r>
            <a:r>
              <a:rPr lang="es-ES" sz="2400" dirty="0" smtClean="0"/>
              <a:t> </a:t>
            </a:r>
            <a:r>
              <a:rPr lang="es-ES" sz="2400" dirty="0" err="1" smtClean="0"/>
              <a:t>familiars</a:t>
            </a:r>
            <a:r>
              <a:rPr lang="es-ES" sz="2400" dirty="0" smtClean="0"/>
              <a:t>.</a:t>
            </a:r>
          </a:p>
          <a:p>
            <a:endParaRPr lang="es-ES" sz="2800" dirty="0" smtClean="0"/>
          </a:p>
          <a:p>
            <a:pPr lvl="2">
              <a:buClr>
                <a:schemeClr val="tx1">
                  <a:shade val="95000"/>
                </a:schemeClr>
              </a:buClr>
              <a:defRPr/>
            </a:pPr>
            <a:endParaRPr lang="es-ES" sz="2400"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1 Título"/>
          <p:cNvSpPr>
            <a:spLocks noGrp="1"/>
          </p:cNvSpPr>
          <p:nvPr>
            <p:ph type="ctrTitle"/>
          </p:nvPr>
        </p:nvSpPr>
        <p:spPr>
          <a:xfrm>
            <a:off x="714348" y="785794"/>
            <a:ext cx="7772400" cy="3429024"/>
          </a:xfrm>
        </p:spPr>
        <p:txBody>
          <a:bodyPr>
            <a:normAutofit/>
          </a:bodyPr>
          <a:lstStyle/>
          <a:p>
            <a:r>
              <a:rPr lang="es-ES" sz="8000" b="1" dirty="0" smtClean="0">
                <a:solidFill>
                  <a:schemeClr val="bg1"/>
                </a:solidFill>
              </a:rPr>
              <a:t>SEDACIÓ</a:t>
            </a:r>
            <a:br>
              <a:rPr lang="es-ES" sz="8000" b="1" dirty="0" smtClean="0">
                <a:solidFill>
                  <a:schemeClr val="bg1"/>
                </a:solidFill>
              </a:rPr>
            </a:br>
            <a:endParaRPr lang="es-ES" sz="8000" b="1" dirty="0">
              <a:solidFill>
                <a:schemeClr val="bg1"/>
              </a:solidFill>
            </a:endParaRPr>
          </a:p>
        </p:txBody>
      </p:sp>
      <p:pic>
        <p:nvPicPr>
          <p:cNvPr id="7" name="Picture 2"/>
          <p:cNvPicPr>
            <a:picLocks noChangeAspect="1" noChangeArrowheads="1"/>
          </p:cNvPicPr>
          <p:nvPr/>
        </p:nvPicPr>
        <p:blipFill>
          <a:blip r:embed="rId2"/>
          <a:srcRect/>
          <a:stretch>
            <a:fillRect/>
          </a:stretch>
        </p:blipFill>
        <p:spPr bwMode="auto">
          <a:xfrm>
            <a:off x="6572264" y="4893122"/>
            <a:ext cx="2285984" cy="162019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857356" y="274638"/>
            <a:ext cx="6829444" cy="796908"/>
          </a:xfrm>
        </p:spPr>
        <p:txBody>
          <a:bodyPr/>
          <a:lstStyle/>
          <a:p>
            <a:r>
              <a:rPr lang="es-ES" b="1" dirty="0" err="1" smtClean="0"/>
              <a:t>Definició</a:t>
            </a:r>
            <a:endParaRPr lang="es-ES" b="1" dirty="0"/>
          </a:p>
        </p:txBody>
      </p:sp>
      <p:sp>
        <p:nvSpPr>
          <p:cNvPr id="3" name="2 Marcador de contenido"/>
          <p:cNvSpPr>
            <a:spLocks noGrp="1"/>
          </p:cNvSpPr>
          <p:nvPr>
            <p:ph idx="1"/>
          </p:nvPr>
        </p:nvSpPr>
        <p:spPr>
          <a:xfrm>
            <a:off x="1857356" y="1285860"/>
            <a:ext cx="6829444" cy="4840303"/>
          </a:xfrm>
        </p:spPr>
        <p:txBody>
          <a:bodyPr>
            <a:normAutofit/>
          </a:bodyPr>
          <a:lstStyle/>
          <a:p>
            <a:pPr algn="just">
              <a:lnSpc>
                <a:spcPct val="150000"/>
              </a:lnSpc>
              <a:buNone/>
            </a:pPr>
            <a:r>
              <a:rPr lang="ca-ES" sz="2800" dirty="0" smtClean="0"/>
              <a:t>	Administració de fàrmacs amb l'objectiu de reduir el nivell de consciència i així </a:t>
            </a:r>
            <a:r>
              <a:rPr lang="ca-ES" sz="2800" b="1" dirty="0" smtClean="0"/>
              <a:t>disminuir o anul·lar la percepció </a:t>
            </a:r>
            <a:r>
              <a:rPr lang="ca-ES" sz="2800" dirty="0" smtClean="0"/>
              <a:t>per part del pacient de </a:t>
            </a:r>
            <a:r>
              <a:rPr lang="ca-ES" sz="2800" b="1" dirty="0" smtClean="0"/>
              <a:t>símptomes</a:t>
            </a:r>
            <a:r>
              <a:rPr lang="ca-ES" sz="2800" dirty="0" smtClean="0"/>
              <a:t> que produeixen un patiment innecessari</a:t>
            </a:r>
            <a:r>
              <a:rPr lang="es-ES" sz="2800" dirty="0" smtClean="0"/>
              <a:t>.</a:t>
            </a:r>
          </a:p>
          <a:p>
            <a:pPr algn="just">
              <a:buNone/>
            </a:pPr>
            <a:endParaRPr lang="ca-ES" sz="2600" dirty="0" smtClean="0">
              <a:ea typeface="ＭＳ Ｐゴシック" charset="-128"/>
            </a:endParaRPr>
          </a:p>
          <a:p>
            <a:endParaRPr lang="es-ES" dirty="0"/>
          </a:p>
        </p:txBody>
      </p:sp>
      <p:sp>
        <p:nvSpPr>
          <p:cNvPr id="5" name="4 Rectángulo"/>
          <p:cNvSpPr/>
          <p:nvPr/>
        </p:nvSpPr>
        <p:spPr>
          <a:xfrm>
            <a:off x="0" y="0"/>
            <a:ext cx="142872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 name="Picture 2"/>
          <p:cNvPicPr>
            <a:picLocks noChangeAspect="1" noChangeArrowheads="1"/>
          </p:cNvPicPr>
          <p:nvPr/>
        </p:nvPicPr>
        <p:blipFill>
          <a:blip r:embed="rId2" cstate="print"/>
          <a:srcRect/>
          <a:stretch>
            <a:fillRect/>
          </a:stretch>
        </p:blipFill>
        <p:spPr bwMode="auto">
          <a:xfrm>
            <a:off x="0" y="0"/>
            <a:ext cx="1428728" cy="101261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857356" y="274638"/>
            <a:ext cx="6829444" cy="796908"/>
          </a:xfrm>
        </p:spPr>
        <p:txBody>
          <a:bodyPr/>
          <a:lstStyle/>
          <a:p>
            <a:r>
              <a:rPr lang="es-ES" b="1" dirty="0" err="1" smtClean="0"/>
              <a:t>Classificació</a:t>
            </a:r>
            <a:endParaRPr lang="es-ES" b="1" dirty="0"/>
          </a:p>
        </p:txBody>
      </p:sp>
      <p:sp>
        <p:nvSpPr>
          <p:cNvPr id="3" name="2 Marcador de contenido"/>
          <p:cNvSpPr>
            <a:spLocks noGrp="1"/>
          </p:cNvSpPr>
          <p:nvPr>
            <p:ph idx="1"/>
          </p:nvPr>
        </p:nvSpPr>
        <p:spPr>
          <a:xfrm>
            <a:off x="1857356" y="1285860"/>
            <a:ext cx="6829444" cy="4840303"/>
          </a:xfrm>
        </p:spPr>
        <p:txBody>
          <a:bodyPr>
            <a:normAutofit fontScale="92500" lnSpcReduction="20000"/>
          </a:bodyPr>
          <a:lstStyle/>
          <a:p>
            <a:pPr>
              <a:buClr>
                <a:schemeClr val="accent1">
                  <a:shade val="75000"/>
                </a:schemeClr>
              </a:buClr>
              <a:buNone/>
              <a:defRPr/>
            </a:pPr>
            <a:r>
              <a:rPr lang="ca-ES" u="sng" dirty="0" smtClean="0">
                <a:solidFill>
                  <a:schemeClr val="bg2">
                    <a:lumMod val="25000"/>
                  </a:schemeClr>
                </a:solidFill>
              </a:rPr>
              <a:t>Segons seu objectiu:</a:t>
            </a:r>
          </a:p>
          <a:p>
            <a:pPr lvl="1">
              <a:buFont typeface="Wingdings"/>
              <a:buChar char="n"/>
              <a:defRPr/>
            </a:pPr>
            <a:r>
              <a:rPr lang="ca-ES" dirty="0" smtClean="0">
                <a:solidFill>
                  <a:schemeClr val="bg2">
                    <a:lumMod val="25000"/>
                  </a:schemeClr>
                </a:solidFill>
              </a:rPr>
              <a:t> </a:t>
            </a:r>
            <a:r>
              <a:rPr lang="ca-ES" i="1" dirty="0" smtClean="0">
                <a:solidFill>
                  <a:schemeClr val="bg2">
                    <a:lumMod val="25000"/>
                  </a:schemeClr>
                </a:solidFill>
              </a:rPr>
              <a:t>primària </a:t>
            </a:r>
          </a:p>
          <a:p>
            <a:pPr lvl="1">
              <a:buFont typeface="Wingdings"/>
              <a:buChar char="n"/>
              <a:defRPr/>
            </a:pPr>
            <a:r>
              <a:rPr lang="ca-ES" i="1" dirty="0" smtClean="0">
                <a:solidFill>
                  <a:schemeClr val="bg2">
                    <a:lumMod val="25000"/>
                  </a:schemeClr>
                </a:solidFill>
              </a:rPr>
              <a:t>secundària </a:t>
            </a:r>
          </a:p>
          <a:p>
            <a:pPr>
              <a:buClr>
                <a:schemeClr val="accent1">
                  <a:shade val="75000"/>
                </a:schemeClr>
              </a:buClr>
              <a:buFont typeface="Wingdings"/>
              <a:buChar char="p"/>
              <a:defRPr/>
            </a:pPr>
            <a:endParaRPr lang="ca-ES" i="1" dirty="0" smtClean="0">
              <a:solidFill>
                <a:schemeClr val="bg2">
                  <a:lumMod val="25000"/>
                </a:schemeClr>
              </a:solidFill>
            </a:endParaRPr>
          </a:p>
          <a:p>
            <a:pPr>
              <a:buClr>
                <a:schemeClr val="accent1">
                  <a:shade val="75000"/>
                </a:schemeClr>
              </a:buClr>
              <a:buNone/>
              <a:defRPr/>
            </a:pPr>
            <a:r>
              <a:rPr lang="ca-ES" u="sng" dirty="0" smtClean="0">
                <a:solidFill>
                  <a:schemeClr val="bg2">
                    <a:lumMod val="25000"/>
                  </a:schemeClr>
                </a:solidFill>
              </a:rPr>
              <a:t>Segons la temporalitat :</a:t>
            </a:r>
          </a:p>
          <a:p>
            <a:pPr lvl="1">
              <a:buFont typeface="Wingdings"/>
              <a:buChar char="n"/>
              <a:defRPr/>
            </a:pPr>
            <a:r>
              <a:rPr lang="ca-ES" i="1" dirty="0" smtClean="0">
                <a:solidFill>
                  <a:schemeClr val="bg2">
                    <a:lumMod val="25000"/>
                  </a:schemeClr>
                </a:solidFill>
              </a:rPr>
              <a:t>contínua </a:t>
            </a:r>
          </a:p>
          <a:p>
            <a:pPr lvl="1">
              <a:buFont typeface="Wingdings"/>
              <a:buChar char="n"/>
              <a:defRPr/>
            </a:pPr>
            <a:r>
              <a:rPr lang="ca-ES" i="1" dirty="0" smtClean="0">
                <a:solidFill>
                  <a:schemeClr val="bg2">
                    <a:lumMod val="25000"/>
                  </a:schemeClr>
                </a:solidFill>
              </a:rPr>
              <a:t>intermitent </a:t>
            </a:r>
          </a:p>
          <a:p>
            <a:pPr>
              <a:buClr>
                <a:schemeClr val="accent1">
                  <a:shade val="75000"/>
                </a:schemeClr>
              </a:buClr>
              <a:buFont typeface="Wingdings"/>
              <a:buChar char="p"/>
              <a:defRPr/>
            </a:pPr>
            <a:endParaRPr lang="ca-ES" i="1" dirty="0" smtClean="0">
              <a:solidFill>
                <a:schemeClr val="bg2">
                  <a:lumMod val="25000"/>
                </a:schemeClr>
              </a:solidFill>
            </a:endParaRPr>
          </a:p>
          <a:p>
            <a:pPr>
              <a:buClr>
                <a:schemeClr val="accent1">
                  <a:shade val="75000"/>
                </a:schemeClr>
              </a:buClr>
              <a:buNone/>
              <a:defRPr/>
            </a:pPr>
            <a:r>
              <a:rPr lang="ca-ES" u="sng" dirty="0" smtClean="0">
                <a:solidFill>
                  <a:schemeClr val="bg2">
                    <a:lumMod val="25000"/>
                  </a:schemeClr>
                </a:solidFill>
              </a:rPr>
              <a:t>Segons la intensitat : </a:t>
            </a:r>
            <a:r>
              <a:rPr lang="ca-ES" dirty="0" smtClean="0">
                <a:solidFill>
                  <a:schemeClr val="bg2">
                    <a:lumMod val="25000"/>
                  </a:schemeClr>
                </a:solidFill>
              </a:rPr>
              <a:t>(</a:t>
            </a:r>
            <a:r>
              <a:rPr lang="ca-ES" dirty="0" err="1" smtClean="0">
                <a:solidFill>
                  <a:schemeClr val="bg2">
                    <a:lumMod val="25000"/>
                  </a:schemeClr>
                </a:solidFill>
              </a:rPr>
              <a:t>Ramsay</a:t>
            </a:r>
            <a:r>
              <a:rPr lang="ca-ES" dirty="0" smtClean="0">
                <a:solidFill>
                  <a:schemeClr val="bg2">
                    <a:lumMod val="25000"/>
                  </a:schemeClr>
                </a:solidFill>
              </a:rPr>
              <a:t>)</a:t>
            </a:r>
          </a:p>
          <a:p>
            <a:pPr lvl="1">
              <a:buFont typeface="Wingdings"/>
              <a:buChar char="n"/>
              <a:defRPr/>
            </a:pPr>
            <a:r>
              <a:rPr lang="ca-ES" i="1" dirty="0" smtClean="0">
                <a:solidFill>
                  <a:schemeClr val="bg2">
                    <a:lumMod val="25000"/>
                  </a:schemeClr>
                </a:solidFill>
              </a:rPr>
              <a:t>profunda</a:t>
            </a:r>
            <a:r>
              <a:rPr lang="ca-ES" dirty="0" smtClean="0">
                <a:solidFill>
                  <a:schemeClr val="bg2">
                    <a:lumMod val="25000"/>
                  </a:schemeClr>
                </a:solidFill>
              </a:rPr>
              <a:t> (</a:t>
            </a:r>
            <a:r>
              <a:rPr lang="ca-ES" dirty="0" err="1" smtClean="0">
                <a:solidFill>
                  <a:schemeClr val="bg2">
                    <a:lumMod val="25000"/>
                  </a:schemeClr>
                </a:solidFill>
              </a:rPr>
              <a:t>IV-VI</a:t>
            </a:r>
            <a:r>
              <a:rPr lang="ca-ES" dirty="0" smtClean="0">
                <a:solidFill>
                  <a:schemeClr val="bg2">
                    <a:lumMod val="25000"/>
                  </a:schemeClr>
                </a:solidFill>
              </a:rPr>
              <a:t>)</a:t>
            </a:r>
          </a:p>
          <a:p>
            <a:pPr lvl="1">
              <a:buFont typeface="Wingdings"/>
              <a:buChar char="n"/>
              <a:defRPr/>
            </a:pPr>
            <a:r>
              <a:rPr lang="ca-ES" i="1" dirty="0" smtClean="0">
                <a:solidFill>
                  <a:schemeClr val="bg2">
                    <a:lumMod val="25000"/>
                  </a:schemeClr>
                </a:solidFill>
              </a:rPr>
              <a:t>superficial </a:t>
            </a:r>
            <a:r>
              <a:rPr lang="ca-ES" dirty="0" smtClean="0">
                <a:solidFill>
                  <a:schemeClr val="bg2">
                    <a:lumMod val="25000"/>
                  </a:schemeClr>
                </a:solidFill>
              </a:rPr>
              <a:t>(II)</a:t>
            </a:r>
            <a:endParaRPr lang="es-ES" sz="2800" dirty="0" smtClean="0"/>
          </a:p>
          <a:p>
            <a:pPr algn="just">
              <a:buNone/>
            </a:pPr>
            <a:endParaRPr lang="ca-ES" sz="2600" dirty="0" smtClean="0">
              <a:ea typeface="ＭＳ Ｐゴシック" charset="-128"/>
            </a:endParaRPr>
          </a:p>
          <a:p>
            <a:endParaRPr lang="es-ES" dirty="0"/>
          </a:p>
        </p:txBody>
      </p:sp>
      <p:sp>
        <p:nvSpPr>
          <p:cNvPr id="5" name="4 Rectángulo"/>
          <p:cNvSpPr/>
          <p:nvPr/>
        </p:nvSpPr>
        <p:spPr>
          <a:xfrm>
            <a:off x="0" y="0"/>
            <a:ext cx="142872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 name="Picture 2"/>
          <p:cNvPicPr>
            <a:picLocks noChangeAspect="1" noChangeArrowheads="1"/>
          </p:cNvPicPr>
          <p:nvPr/>
        </p:nvPicPr>
        <p:blipFill>
          <a:blip r:embed="rId2" cstate="print"/>
          <a:srcRect/>
          <a:stretch>
            <a:fillRect/>
          </a:stretch>
        </p:blipFill>
        <p:spPr bwMode="auto">
          <a:xfrm>
            <a:off x="0" y="0"/>
            <a:ext cx="1428728" cy="101261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1 Título"/>
          <p:cNvSpPr>
            <a:spLocks noGrp="1"/>
          </p:cNvSpPr>
          <p:nvPr>
            <p:ph type="title"/>
          </p:nvPr>
        </p:nvSpPr>
        <p:spPr>
          <a:xfrm>
            <a:off x="2214546" y="642918"/>
            <a:ext cx="6472254" cy="1143000"/>
          </a:xfrm>
        </p:spPr>
        <p:txBody>
          <a:bodyPr/>
          <a:lstStyle/>
          <a:p>
            <a:pPr eaLnBrk="1" fontAlgn="auto" hangingPunct="1">
              <a:spcAft>
                <a:spcPts val="0"/>
              </a:spcAft>
              <a:defRPr/>
            </a:pPr>
            <a:r>
              <a:rPr lang="es-ES" b="1" dirty="0" smtClean="0">
                <a:solidFill>
                  <a:schemeClr val="tx2">
                    <a:lumMod val="75000"/>
                  </a:schemeClr>
                </a:solidFill>
              </a:rPr>
              <a:t>Escala de </a:t>
            </a:r>
            <a:r>
              <a:rPr lang="es-ES" b="1" dirty="0" err="1" smtClean="0">
                <a:solidFill>
                  <a:schemeClr val="tx2">
                    <a:lumMod val="75000"/>
                  </a:schemeClr>
                </a:solidFill>
              </a:rPr>
              <a:t>Ramsay</a:t>
            </a:r>
            <a:endParaRPr lang="es-ES" b="1" dirty="0" smtClean="0">
              <a:solidFill>
                <a:schemeClr val="tx2">
                  <a:lumMod val="75000"/>
                </a:schemeClr>
              </a:solidFill>
            </a:endParaRPr>
          </a:p>
        </p:txBody>
      </p:sp>
      <p:graphicFrame>
        <p:nvGraphicFramePr>
          <p:cNvPr id="4" name="3 Marcador de contenido"/>
          <p:cNvGraphicFramePr>
            <a:graphicFrameLocks noGrp="1"/>
          </p:cNvGraphicFramePr>
          <p:nvPr>
            <p:ph idx="1"/>
          </p:nvPr>
        </p:nvGraphicFramePr>
        <p:xfrm>
          <a:off x="2214546" y="2186377"/>
          <a:ext cx="5967429" cy="2612316"/>
        </p:xfrm>
        <a:graphic>
          <a:graphicData uri="http://schemas.openxmlformats.org/drawingml/2006/table">
            <a:tbl>
              <a:tblPr firstRow="1" bandRow="1">
                <a:tableStyleId>{5C22544A-7EE6-4342-B048-85BDC9FD1C3A}</a:tableStyleId>
              </a:tblPr>
              <a:tblGrid>
                <a:gridCol w="999572"/>
                <a:gridCol w="4967857"/>
              </a:tblGrid>
              <a:tr h="0">
                <a:tc>
                  <a:txBody>
                    <a:bodyPr/>
                    <a:lstStyle/>
                    <a:p>
                      <a:r>
                        <a:rPr lang="ca-ES" sz="1800" noProof="0" dirty="0" smtClean="0"/>
                        <a:t>Nivell</a:t>
                      </a:r>
                      <a:endParaRPr lang="ca-ES" sz="1800" noProof="0" dirty="0"/>
                    </a:p>
                  </a:txBody>
                  <a:tcPr marL="91438" marR="91438" marT="45726" marB="45726"/>
                </a:tc>
                <a:tc>
                  <a:txBody>
                    <a:bodyPr/>
                    <a:lstStyle/>
                    <a:p>
                      <a:r>
                        <a:rPr lang="ca-ES" sz="1800" noProof="0" dirty="0" smtClean="0"/>
                        <a:t>Situació</a:t>
                      </a:r>
                      <a:r>
                        <a:rPr lang="ca-ES" sz="1800" baseline="0" noProof="0" dirty="0" smtClean="0"/>
                        <a:t> del pacient</a:t>
                      </a:r>
                      <a:endParaRPr lang="ca-ES" sz="1800" noProof="0" dirty="0"/>
                    </a:p>
                  </a:txBody>
                  <a:tcPr marL="91438" marR="91438" marT="45726" marB="45726"/>
                </a:tc>
              </a:tr>
              <a:tr h="374424">
                <a:tc>
                  <a:txBody>
                    <a:bodyPr/>
                    <a:lstStyle/>
                    <a:p>
                      <a:r>
                        <a:rPr lang="ca-ES" sz="1800" noProof="0" smtClean="0"/>
                        <a:t>I</a:t>
                      </a:r>
                      <a:endParaRPr lang="ca-ES" sz="1800" noProof="0"/>
                    </a:p>
                  </a:txBody>
                  <a:tcPr marL="91438" marR="91438" marT="45726" marB="45726"/>
                </a:tc>
                <a:tc>
                  <a:txBody>
                    <a:bodyPr/>
                    <a:lstStyle/>
                    <a:p>
                      <a:r>
                        <a:rPr lang="ca-ES" sz="1800" noProof="0" smtClean="0"/>
                        <a:t>Agitat, angoixat</a:t>
                      </a:r>
                      <a:endParaRPr lang="ca-ES" sz="1800" noProof="0"/>
                    </a:p>
                  </a:txBody>
                  <a:tcPr marL="91438" marR="91438" marT="45726" marB="45726"/>
                </a:tc>
              </a:tr>
              <a:tr h="374424">
                <a:tc>
                  <a:txBody>
                    <a:bodyPr/>
                    <a:lstStyle/>
                    <a:p>
                      <a:r>
                        <a:rPr lang="ca-ES" sz="1800" noProof="0" smtClean="0"/>
                        <a:t>II</a:t>
                      </a:r>
                      <a:endParaRPr lang="ca-ES" sz="1800" noProof="0"/>
                    </a:p>
                  </a:txBody>
                  <a:tcPr marL="91438" marR="91438" marT="45726" marB="45726"/>
                </a:tc>
                <a:tc>
                  <a:txBody>
                    <a:bodyPr/>
                    <a:lstStyle/>
                    <a:p>
                      <a:r>
                        <a:rPr lang="ca-ES" sz="1800" noProof="0" smtClean="0"/>
                        <a:t>Tranquil,</a:t>
                      </a:r>
                      <a:r>
                        <a:rPr lang="ca-ES" sz="1800" baseline="0" noProof="0" smtClean="0"/>
                        <a:t> orientat i col·laborador</a:t>
                      </a:r>
                      <a:endParaRPr lang="ca-ES" sz="1800" noProof="0"/>
                    </a:p>
                  </a:txBody>
                  <a:tcPr marL="91438" marR="91438" marT="45726" marB="45726"/>
                </a:tc>
              </a:tr>
              <a:tr h="374424">
                <a:tc>
                  <a:txBody>
                    <a:bodyPr/>
                    <a:lstStyle/>
                    <a:p>
                      <a:r>
                        <a:rPr lang="ca-ES" sz="1800" noProof="0" smtClean="0"/>
                        <a:t>III</a:t>
                      </a:r>
                      <a:endParaRPr lang="ca-ES" sz="1800" noProof="0"/>
                    </a:p>
                  </a:txBody>
                  <a:tcPr marL="91438" marR="91438" marT="45726" marB="45726"/>
                </a:tc>
                <a:tc>
                  <a:txBody>
                    <a:bodyPr/>
                    <a:lstStyle/>
                    <a:p>
                      <a:r>
                        <a:rPr lang="ca-ES" sz="1800" noProof="0" smtClean="0"/>
                        <a:t>Resposta agitada a estimuls verbals</a:t>
                      </a:r>
                      <a:endParaRPr lang="ca-ES" sz="1800" noProof="0"/>
                    </a:p>
                  </a:txBody>
                  <a:tcPr marL="91438" marR="91438" marT="45726" marB="45726"/>
                </a:tc>
              </a:tr>
              <a:tr h="374424">
                <a:tc>
                  <a:txBody>
                    <a:bodyPr/>
                    <a:lstStyle/>
                    <a:p>
                      <a:r>
                        <a:rPr lang="ca-ES" sz="1800" noProof="0" smtClean="0"/>
                        <a:t>IV</a:t>
                      </a:r>
                      <a:endParaRPr lang="ca-ES" sz="1800" noProof="0"/>
                    </a:p>
                  </a:txBody>
                  <a:tcPr marL="91438" marR="91438" marT="45726" marB="45726"/>
                </a:tc>
                <a:tc>
                  <a:txBody>
                    <a:bodyPr/>
                    <a:lstStyle/>
                    <a:p>
                      <a:r>
                        <a:rPr lang="ca-ES" sz="1800" noProof="0" smtClean="0"/>
                        <a:t>Resposta ràpida i agitada a estimuls dolorosos</a:t>
                      </a:r>
                      <a:endParaRPr lang="ca-ES" sz="1800" noProof="0"/>
                    </a:p>
                  </a:txBody>
                  <a:tcPr marL="91438" marR="91438" marT="45726" marB="45726"/>
                </a:tc>
              </a:tr>
              <a:tr h="374424">
                <a:tc>
                  <a:txBody>
                    <a:bodyPr/>
                    <a:lstStyle/>
                    <a:p>
                      <a:r>
                        <a:rPr lang="ca-ES" sz="1800" noProof="0" dirty="0" smtClean="0"/>
                        <a:t>V</a:t>
                      </a:r>
                      <a:endParaRPr lang="ca-ES" sz="1800" noProof="0" dirty="0"/>
                    </a:p>
                  </a:txBody>
                  <a:tcPr marL="91438" marR="91438" marT="45726" marB="45726"/>
                </a:tc>
                <a:tc>
                  <a:txBody>
                    <a:bodyPr/>
                    <a:lstStyle/>
                    <a:p>
                      <a:r>
                        <a:rPr lang="ca-ES" sz="1800" noProof="0" smtClean="0"/>
                        <a:t>Resposta lenta a estimuls dolorosos</a:t>
                      </a:r>
                    </a:p>
                  </a:txBody>
                  <a:tcPr marL="91438" marR="91438" marT="45726" marB="45726"/>
                </a:tc>
              </a:tr>
              <a:tr h="374424">
                <a:tc>
                  <a:txBody>
                    <a:bodyPr/>
                    <a:lstStyle/>
                    <a:p>
                      <a:r>
                        <a:rPr lang="ca-ES" sz="1800" noProof="0" dirty="0" smtClean="0"/>
                        <a:t>VI</a:t>
                      </a:r>
                      <a:endParaRPr lang="ca-ES" sz="1800" noProof="0" dirty="0"/>
                    </a:p>
                  </a:txBody>
                  <a:tcPr marL="91438" marR="91438" marT="45726" marB="45726"/>
                </a:tc>
                <a:tc>
                  <a:txBody>
                    <a:bodyPr/>
                    <a:lstStyle/>
                    <a:p>
                      <a:r>
                        <a:rPr lang="ca-ES" sz="1800" noProof="0" dirty="0" smtClean="0"/>
                        <a:t>No resposta</a:t>
                      </a:r>
                    </a:p>
                  </a:txBody>
                  <a:tcPr marL="91438" marR="91438" marT="45726" marB="45726"/>
                </a:tc>
              </a:tr>
            </a:tbl>
          </a:graphicData>
        </a:graphic>
      </p:graphicFrame>
      <p:sp>
        <p:nvSpPr>
          <p:cNvPr id="5" name="4 Rectángulo"/>
          <p:cNvSpPr/>
          <p:nvPr/>
        </p:nvSpPr>
        <p:spPr>
          <a:xfrm>
            <a:off x="0" y="0"/>
            <a:ext cx="142872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 name="Picture 2"/>
          <p:cNvPicPr>
            <a:picLocks noChangeAspect="1" noChangeArrowheads="1"/>
          </p:cNvPicPr>
          <p:nvPr/>
        </p:nvPicPr>
        <p:blipFill>
          <a:blip r:embed="rId2" cstate="print"/>
          <a:srcRect/>
          <a:stretch>
            <a:fillRect/>
          </a:stretch>
        </p:blipFill>
        <p:spPr bwMode="auto">
          <a:xfrm>
            <a:off x="0" y="0"/>
            <a:ext cx="1428728" cy="1012611"/>
          </a:xfrm>
          <a:prstGeom prst="rect">
            <a:avLst/>
          </a:prstGeom>
          <a:noFill/>
          <a:ln w="9525">
            <a:noFill/>
            <a:miter lim="800000"/>
            <a:headEnd/>
            <a:tailEnd/>
          </a:ln>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14480" y="274638"/>
            <a:ext cx="7286676" cy="796908"/>
          </a:xfrm>
        </p:spPr>
        <p:txBody>
          <a:bodyPr>
            <a:noAutofit/>
          </a:bodyPr>
          <a:lstStyle/>
          <a:p>
            <a:r>
              <a:rPr lang="ca-ES" sz="3600" b="1" dirty="0" smtClean="0">
                <a:solidFill>
                  <a:schemeClr val="tx2">
                    <a:lumMod val="75000"/>
                  </a:schemeClr>
                </a:solidFill>
              </a:rPr>
              <a:t>Principis ètics: doble efecte</a:t>
            </a:r>
            <a:endParaRPr lang="es-ES" sz="3600" b="1" dirty="0"/>
          </a:p>
        </p:txBody>
      </p:sp>
      <p:sp>
        <p:nvSpPr>
          <p:cNvPr id="3" name="2 Marcador de contenido"/>
          <p:cNvSpPr>
            <a:spLocks noGrp="1"/>
          </p:cNvSpPr>
          <p:nvPr>
            <p:ph idx="1"/>
          </p:nvPr>
        </p:nvSpPr>
        <p:spPr>
          <a:xfrm>
            <a:off x="1857356" y="1285860"/>
            <a:ext cx="6829444" cy="4840303"/>
          </a:xfrm>
        </p:spPr>
        <p:txBody>
          <a:bodyPr>
            <a:normAutofit/>
          </a:bodyPr>
          <a:lstStyle/>
          <a:p>
            <a:pPr marL="868680" lvl="1" indent="-283464">
              <a:buFont typeface="Wingdings" pitchFamily="2" charset="2"/>
              <a:buChar char="§"/>
              <a:defRPr/>
            </a:pPr>
            <a:endParaRPr lang="es-ES" sz="4000" dirty="0" smtClean="0"/>
          </a:p>
          <a:p>
            <a:pPr algn="just">
              <a:buNone/>
            </a:pPr>
            <a:endParaRPr lang="ca-ES" sz="2600" dirty="0" smtClean="0">
              <a:ea typeface="ＭＳ Ｐゴシック" charset="-128"/>
            </a:endParaRPr>
          </a:p>
          <a:p>
            <a:endParaRPr lang="es-ES" dirty="0"/>
          </a:p>
        </p:txBody>
      </p:sp>
      <p:sp>
        <p:nvSpPr>
          <p:cNvPr id="5" name="4 Rectángulo"/>
          <p:cNvSpPr/>
          <p:nvPr/>
        </p:nvSpPr>
        <p:spPr>
          <a:xfrm>
            <a:off x="0" y="0"/>
            <a:ext cx="142872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 name="Picture 2"/>
          <p:cNvPicPr>
            <a:picLocks noChangeAspect="1" noChangeArrowheads="1"/>
          </p:cNvPicPr>
          <p:nvPr/>
        </p:nvPicPr>
        <p:blipFill>
          <a:blip r:embed="rId2" cstate="print"/>
          <a:srcRect/>
          <a:stretch>
            <a:fillRect/>
          </a:stretch>
        </p:blipFill>
        <p:spPr bwMode="auto">
          <a:xfrm>
            <a:off x="0" y="0"/>
            <a:ext cx="1428728" cy="1012611"/>
          </a:xfrm>
          <a:prstGeom prst="rect">
            <a:avLst/>
          </a:prstGeom>
          <a:noFill/>
          <a:ln w="9525">
            <a:noFill/>
            <a:miter lim="800000"/>
            <a:headEnd/>
            <a:tailEnd/>
          </a:ln>
          <a:effectLst/>
        </p:spPr>
      </p:pic>
      <p:sp>
        <p:nvSpPr>
          <p:cNvPr id="7" name="6 Rectángulo"/>
          <p:cNvSpPr/>
          <p:nvPr/>
        </p:nvSpPr>
        <p:spPr>
          <a:xfrm>
            <a:off x="1643042" y="1214422"/>
            <a:ext cx="7358114" cy="4770537"/>
          </a:xfrm>
          <a:prstGeom prst="rect">
            <a:avLst/>
          </a:prstGeom>
        </p:spPr>
        <p:txBody>
          <a:bodyPr wrap="square">
            <a:spAutoFit/>
          </a:bodyPr>
          <a:lstStyle/>
          <a:p>
            <a:pPr marL="548640" indent="-411480">
              <a:lnSpc>
                <a:spcPct val="150000"/>
              </a:lnSpc>
              <a:buClr>
                <a:schemeClr val="tx1">
                  <a:shade val="95000"/>
                </a:schemeClr>
              </a:buClr>
              <a:buFont typeface="Wingdings" pitchFamily="2" charset="2"/>
              <a:buChar char="§"/>
              <a:defRPr/>
            </a:pPr>
            <a:r>
              <a:rPr lang="es-ES" sz="2400" dirty="0" smtClean="0"/>
              <a:t>Que </a:t>
            </a:r>
            <a:r>
              <a:rPr lang="es-ES" sz="2400" dirty="0" err="1" smtClean="0"/>
              <a:t>l'acció</a:t>
            </a:r>
            <a:r>
              <a:rPr lang="es-ES" sz="2400" dirty="0" smtClean="0"/>
              <a:t> </a:t>
            </a:r>
            <a:r>
              <a:rPr lang="es-ES" sz="2400" dirty="0" err="1" smtClean="0"/>
              <a:t>sigui</a:t>
            </a:r>
            <a:r>
              <a:rPr lang="es-ES" sz="2400" dirty="0" smtClean="0"/>
              <a:t> beneficiosa o neutra.</a:t>
            </a:r>
          </a:p>
          <a:p>
            <a:pPr marL="548640" indent="-411480">
              <a:lnSpc>
                <a:spcPct val="150000"/>
              </a:lnSpc>
              <a:buClr>
                <a:schemeClr val="tx1">
                  <a:shade val="95000"/>
                </a:schemeClr>
              </a:buClr>
              <a:buFont typeface="Wingdings" pitchFamily="2" charset="2"/>
              <a:buChar char="§"/>
              <a:defRPr/>
            </a:pPr>
            <a:r>
              <a:rPr lang="es-ES" sz="2400" dirty="0" smtClean="0"/>
              <a:t>Que la </a:t>
            </a:r>
            <a:r>
              <a:rPr lang="es-ES" sz="2400" dirty="0" err="1" smtClean="0"/>
              <a:t>intenció</a:t>
            </a:r>
            <a:r>
              <a:rPr lang="es-ES" sz="2400" dirty="0" smtClean="0"/>
              <a:t> de </a:t>
            </a:r>
            <a:r>
              <a:rPr lang="es-ES" sz="2400" dirty="0" err="1" smtClean="0"/>
              <a:t>l'actor</a:t>
            </a:r>
            <a:r>
              <a:rPr lang="es-ES" sz="2400" dirty="0" smtClean="0"/>
              <a:t> </a:t>
            </a:r>
            <a:r>
              <a:rPr lang="es-ES" sz="2400" dirty="0" err="1" smtClean="0"/>
              <a:t>sigui</a:t>
            </a:r>
            <a:r>
              <a:rPr lang="es-ES" sz="2400" dirty="0" smtClean="0"/>
              <a:t> correcta (es busca </a:t>
            </a:r>
            <a:r>
              <a:rPr lang="es-ES" sz="2400" dirty="0" err="1" smtClean="0"/>
              <a:t>l'efecte</a:t>
            </a:r>
            <a:r>
              <a:rPr lang="es-ES" sz="2400" dirty="0" smtClean="0"/>
              <a:t> </a:t>
            </a:r>
            <a:r>
              <a:rPr lang="es-ES" sz="2400" dirty="0" err="1" smtClean="0"/>
              <a:t>beneficiós</a:t>
            </a:r>
            <a:r>
              <a:rPr lang="es-ES" sz="2400" dirty="0" smtClean="0"/>
              <a:t>).</a:t>
            </a:r>
          </a:p>
          <a:p>
            <a:pPr marL="548640" indent="-411480">
              <a:lnSpc>
                <a:spcPct val="150000"/>
              </a:lnSpc>
              <a:buClr>
                <a:schemeClr val="tx1">
                  <a:shade val="95000"/>
                </a:schemeClr>
              </a:buClr>
              <a:buFont typeface="Wingdings" pitchFamily="2" charset="2"/>
              <a:buChar char="§"/>
              <a:defRPr/>
            </a:pPr>
            <a:r>
              <a:rPr lang="es-ES" sz="2400" dirty="0" smtClean="0"/>
              <a:t>Que </a:t>
            </a:r>
            <a:r>
              <a:rPr lang="es-ES" sz="2400" dirty="0" err="1" smtClean="0"/>
              <a:t>existeixi</a:t>
            </a:r>
            <a:r>
              <a:rPr lang="es-ES" sz="2400" dirty="0" smtClean="0"/>
              <a:t> una </a:t>
            </a:r>
            <a:r>
              <a:rPr lang="es-ES" sz="2400" dirty="0" err="1" smtClean="0"/>
              <a:t>proporció</a:t>
            </a:r>
            <a:r>
              <a:rPr lang="es-ES" sz="2400" dirty="0" smtClean="0"/>
              <a:t> o </a:t>
            </a:r>
            <a:r>
              <a:rPr lang="es-ES" sz="2400" dirty="0" err="1" smtClean="0"/>
              <a:t>equilibri</a:t>
            </a:r>
            <a:r>
              <a:rPr lang="es-ES" sz="2400" dirty="0" smtClean="0"/>
              <a:t> entre </a:t>
            </a:r>
            <a:r>
              <a:rPr lang="es-ES" sz="2400" dirty="0" err="1" smtClean="0"/>
              <a:t>els</a:t>
            </a:r>
            <a:r>
              <a:rPr lang="es-ES" sz="2400" dirty="0" smtClean="0"/>
              <a:t> dos </a:t>
            </a:r>
            <a:r>
              <a:rPr lang="es-ES" sz="2400" dirty="0" err="1" smtClean="0"/>
              <a:t>efectes</a:t>
            </a:r>
            <a:r>
              <a:rPr lang="es-ES" sz="2400" dirty="0" smtClean="0"/>
              <a:t>, el </a:t>
            </a:r>
            <a:r>
              <a:rPr lang="es-ES" sz="2400" dirty="0" err="1" smtClean="0"/>
              <a:t>beneficiós</a:t>
            </a:r>
            <a:r>
              <a:rPr lang="es-ES" sz="2400" dirty="0" smtClean="0"/>
              <a:t> i el perjudicial.</a:t>
            </a:r>
          </a:p>
          <a:p>
            <a:pPr marL="548640" indent="-411480">
              <a:lnSpc>
                <a:spcPct val="150000"/>
              </a:lnSpc>
              <a:buClr>
                <a:schemeClr val="tx1">
                  <a:shade val="95000"/>
                </a:schemeClr>
              </a:buClr>
              <a:buFont typeface="Wingdings" pitchFamily="2" charset="2"/>
              <a:buChar char="§"/>
              <a:defRPr/>
            </a:pPr>
            <a:r>
              <a:rPr lang="es-ES" sz="2400" dirty="0" smtClean="0"/>
              <a:t>Que </a:t>
            </a:r>
            <a:r>
              <a:rPr lang="es-ES" sz="2400" dirty="0" err="1" smtClean="0"/>
              <a:t>l'efecte</a:t>
            </a:r>
            <a:r>
              <a:rPr lang="es-ES" sz="2400" dirty="0" smtClean="0"/>
              <a:t> </a:t>
            </a:r>
            <a:r>
              <a:rPr lang="es-ES" sz="2400" dirty="0" err="1" smtClean="0"/>
              <a:t>desitjat</a:t>
            </a:r>
            <a:r>
              <a:rPr lang="es-ES" sz="2400" dirty="0" smtClean="0"/>
              <a:t> i </a:t>
            </a:r>
            <a:r>
              <a:rPr lang="es-ES" sz="2400" dirty="0" err="1" smtClean="0"/>
              <a:t>beneficiós</a:t>
            </a:r>
            <a:r>
              <a:rPr lang="es-ES" sz="2400" dirty="0" smtClean="0"/>
              <a:t> no </a:t>
            </a:r>
            <a:r>
              <a:rPr lang="es-ES" sz="2400" dirty="0" err="1" smtClean="0"/>
              <a:t>sigui</a:t>
            </a:r>
            <a:r>
              <a:rPr lang="es-ES" sz="2400" dirty="0" smtClean="0"/>
              <a:t> </a:t>
            </a:r>
            <a:r>
              <a:rPr lang="es-ES" sz="2400" dirty="0" err="1" smtClean="0"/>
              <a:t>causat</a:t>
            </a:r>
            <a:r>
              <a:rPr lang="es-ES" sz="2400" dirty="0" smtClean="0"/>
              <a:t> per un </a:t>
            </a:r>
            <a:r>
              <a:rPr lang="es-ES" sz="2400" dirty="0" err="1" smtClean="0"/>
              <a:t>efecte</a:t>
            </a:r>
            <a:r>
              <a:rPr lang="es-ES" sz="2400" dirty="0" smtClean="0"/>
              <a:t> no </a:t>
            </a:r>
            <a:r>
              <a:rPr lang="es-ES" sz="2400" dirty="0" err="1" smtClean="0"/>
              <a:t>desitjat</a:t>
            </a:r>
            <a:r>
              <a:rPr lang="es-ES" sz="2400" dirty="0" smtClean="0"/>
              <a:t> o </a:t>
            </a:r>
            <a:r>
              <a:rPr lang="es-ES" sz="2400" dirty="0" err="1" smtClean="0"/>
              <a:t>negatiu</a:t>
            </a:r>
            <a:r>
              <a:rPr lang="es-ES" sz="2400" dirty="0" smtClean="0"/>
              <a:t>.</a:t>
            </a:r>
          </a:p>
          <a:p>
            <a:endParaRPr lang="es-ES" sz="2800" dirty="0" smtClean="0"/>
          </a:p>
          <a:p>
            <a:pPr lvl="2">
              <a:buClr>
                <a:schemeClr val="tx1">
                  <a:shade val="95000"/>
                </a:schemeClr>
              </a:buClr>
              <a:defRPr/>
            </a:pPr>
            <a:endParaRPr lang="es-ES" sz="2400" dirty="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1 Título"/>
          <p:cNvSpPr>
            <a:spLocks noGrp="1"/>
          </p:cNvSpPr>
          <p:nvPr>
            <p:ph type="title"/>
          </p:nvPr>
        </p:nvSpPr>
        <p:spPr>
          <a:xfrm>
            <a:off x="457200" y="642918"/>
            <a:ext cx="8229600" cy="1143000"/>
          </a:xfrm>
        </p:spPr>
        <p:txBody>
          <a:bodyPr/>
          <a:lstStyle/>
          <a:p>
            <a:pPr eaLnBrk="1" fontAlgn="auto" hangingPunct="1">
              <a:spcAft>
                <a:spcPts val="0"/>
              </a:spcAft>
              <a:defRPr/>
            </a:pPr>
            <a:r>
              <a:rPr lang="es-ES" b="1" dirty="0" err="1" smtClean="0">
                <a:solidFill>
                  <a:schemeClr val="tx2">
                    <a:lumMod val="75000"/>
                  </a:schemeClr>
                </a:solidFill>
              </a:rPr>
              <a:t>Sedació</a:t>
            </a:r>
            <a:r>
              <a:rPr lang="es-ES" b="1" dirty="0" smtClean="0">
                <a:solidFill>
                  <a:schemeClr val="tx2">
                    <a:lumMod val="75000"/>
                  </a:schemeClr>
                </a:solidFill>
              </a:rPr>
              <a:t> vs Eutanasia</a:t>
            </a:r>
          </a:p>
        </p:txBody>
      </p:sp>
      <p:graphicFrame>
        <p:nvGraphicFramePr>
          <p:cNvPr id="4" name="3 Marcador de contenido"/>
          <p:cNvGraphicFramePr>
            <a:graphicFrameLocks noGrp="1"/>
          </p:cNvGraphicFramePr>
          <p:nvPr>
            <p:ph idx="1"/>
          </p:nvPr>
        </p:nvGraphicFramePr>
        <p:xfrm>
          <a:off x="500034" y="1773238"/>
          <a:ext cx="8320116" cy="3645049"/>
        </p:xfrm>
        <a:graphic>
          <a:graphicData uri="http://schemas.openxmlformats.org/drawingml/2006/table">
            <a:tbl>
              <a:tblPr firstRow="1" bandRow="1">
                <a:tableStyleId>{5C22544A-7EE6-4342-B048-85BDC9FD1C3A}</a:tableStyleId>
              </a:tblPr>
              <a:tblGrid>
                <a:gridCol w="1466458"/>
                <a:gridCol w="3047142"/>
                <a:gridCol w="3806516"/>
              </a:tblGrid>
              <a:tr h="633887">
                <a:tc>
                  <a:txBody>
                    <a:bodyPr/>
                    <a:lstStyle/>
                    <a:p>
                      <a:endParaRPr lang="es-ES" sz="2400" dirty="0"/>
                    </a:p>
                  </a:txBody>
                  <a:tcPr marL="91444" marR="91444" marT="45715" marB="45715"/>
                </a:tc>
                <a:tc>
                  <a:txBody>
                    <a:bodyPr/>
                    <a:lstStyle/>
                    <a:p>
                      <a:r>
                        <a:rPr lang="es-ES" sz="2400" dirty="0" smtClean="0"/>
                        <a:t>SEDACIÓ</a:t>
                      </a:r>
                      <a:endParaRPr lang="es-ES" sz="2400" dirty="0"/>
                    </a:p>
                  </a:txBody>
                  <a:tcPr marL="91444" marR="91444" marT="45715" marB="45715"/>
                </a:tc>
                <a:tc>
                  <a:txBody>
                    <a:bodyPr/>
                    <a:lstStyle/>
                    <a:p>
                      <a:r>
                        <a:rPr lang="es-ES" sz="2400" dirty="0" smtClean="0"/>
                        <a:t>EUTANASIA</a:t>
                      </a:r>
                      <a:endParaRPr lang="es-ES" sz="2400" dirty="0"/>
                    </a:p>
                  </a:txBody>
                  <a:tcPr marL="91444" marR="91444" marT="45715" marB="45715"/>
                </a:tc>
              </a:tr>
              <a:tr h="1094106">
                <a:tc>
                  <a:txBody>
                    <a:bodyPr/>
                    <a:lstStyle/>
                    <a:p>
                      <a:r>
                        <a:rPr lang="es-ES" sz="2400" b="1" dirty="0" err="1" smtClean="0"/>
                        <a:t>Intenció</a:t>
                      </a:r>
                      <a:endParaRPr lang="es-ES" sz="2400" b="1" dirty="0"/>
                    </a:p>
                  </a:txBody>
                  <a:tcPr marL="91444" marR="91444" marT="45715" marB="45715"/>
                </a:tc>
                <a:tc>
                  <a:txBody>
                    <a:bodyPr/>
                    <a:lstStyle/>
                    <a:p>
                      <a:r>
                        <a:rPr lang="es-ES" sz="2400" dirty="0" err="1" smtClean="0"/>
                        <a:t>Alleugerir</a:t>
                      </a:r>
                      <a:r>
                        <a:rPr lang="es-ES" sz="2400" baseline="0" dirty="0" smtClean="0"/>
                        <a:t> el </a:t>
                      </a:r>
                      <a:r>
                        <a:rPr lang="es-ES" sz="2400" baseline="0" dirty="0" err="1" smtClean="0"/>
                        <a:t>sofriment</a:t>
                      </a:r>
                      <a:r>
                        <a:rPr lang="es-ES" sz="2400" baseline="0" dirty="0" smtClean="0"/>
                        <a:t> </a:t>
                      </a:r>
                      <a:r>
                        <a:rPr lang="es-ES" sz="2400" baseline="0" dirty="0" err="1" smtClean="0"/>
                        <a:t>refractari</a:t>
                      </a:r>
                      <a:endParaRPr lang="es-ES" sz="2400" dirty="0"/>
                    </a:p>
                  </a:txBody>
                  <a:tcPr marL="91444" marR="91444" marT="45715" marB="45715"/>
                </a:tc>
                <a:tc>
                  <a:txBody>
                    <a:bodyPr/>
                    <a:lstStyle/>
                    <a:p>
                      <a:r>
                        <a:rPr lang="es-ES" sz="2400" dirty="0" smtClean="0"/>
                        <a:t>Provocar la </a:t>
                      </a:r>
                      <a:r>
                        <a:rPr lang="es-ES" sz="2400" dirty="0" err="1" smtClean="0"/>
                        <a:t>mort</a:t>
                      </a:r>
                      <a:r>
                        <a:rPr lang="es-ES" sz="2400" dirty="0" smtClean="0"/>
                        <a:t> per </a:t>
                      </a:r>
                      <a:r>
                        <a:rPr lang="es-ES" sz="2400" dirty="0" err="1" smtClean="0"/>
                        <a:t>alliberar</a:t>
                      </a:r>
                      <a:r>
                        <a:rPr lang="es-ES" sz="2400" dirty="0" smtClean="0"/>
                        <a:t> el </a:t>
                      </a:r>
                      <a:r>
                        <a:rPr lang="es-ES" sz="2400" dirty="0" err="1" smtClean="0"/>
                        <a:t>sofriment</a:t>
                      </a:r>
                      <a:endParaRPr lang="es-ES" sz="2400" dirty="0" smtClean="0"/>
                    </a:p>
                  </a:txBody>
                  <a:tcPr marL="91444" marR="91444" marT="45715" marB="45715"/>
                </a:tc>
              </a:tr>
              <a:tr h="1094106">
                <a:tc>
                  <a:txBody>
                    <a:bodyPr/>
                    <a:lstStyle/>
                    <a:p>
                      <a:r>
                        <a:rPr lang="es-ES" sz="2400" b="1" dirty="0" err="1" smtClean="0"/>
                        <a:t>Procés</a:t>
                      </a:r>
                      <a:endParaRPr lang="es-ES" sz="2400" b="1" dirty="0"/>
                    </a:p>
                  </a:txBody>
                  <a:tcPr marL="91444" marR="91444" marT="45715" marB="45715"/>
                </a:tc>
                <a:tc>
                  <a:txBody>
                    <a:bodyPr/>
                    <a:lstStyle/>
                    <a:p>
                      <a:r>
                        <a:rPr lang="es-ES" sz="2400" dirty="0" err="1" smtClean="0"/>
                        <a:t>Fàrmacs</a:t>
                      </a:r>
                      <a:r>
                        <a:rPr lang="es-ES" sz="2400" dirty="0" smtClean="0"/>
                        <a:t> </a:t>
                      </a:r>
                      <a:r>
                        <a:rPr lang="es-ES" sz="2400" dirty="0" err="1" smtClean="0"/>
                        <a:t>ajustats</a:t>
                      </a:r>
                      <a:r>
                        <a:rPr lang="es-ES" sz="2400" baseline="0" dirty="0" smtClean="0"/>
                        <a:t> a la </a:t>
                      </a:r>
                      <a:r>
                        <a:rPr lang="es-ES" sz="2400" baseline="0" dirty="0" err="1" smtClean="0"/>
                        <a:t>resposta</a:t>
                      </a:r>
                      <a:r>
                        <a:rPr lang="es-ES" sz="2400" baseline="0" dirty="0" smtClean="0"/>
                        <a:t> del </a:t>
                      </a:r>
                      <a:r>
                        <a:rPr lang="es-ES" sz="2400" baseline="0" dirty="0" err="1" smtClean="0"/>
                        <a:t>pacient</a:t>
                      </a:r>
                      <a:endParaRPr lang="es-ES" sz="2400" dirty="0" smtClean="0"/>
                    </a:p>
                  </a:txBody>
                  <a:tcPr marL="91444" marR="91444" marT="45715" marB="45715"/>
                </a:tc>
                <a:tc>
                  <a:txBody>
                    <a:bodyPr/>
                    <a:lstStyle/>
                    <a:p>
                      <a:r>
                        <a:rPr lang="es-ES" sz="2400" dirty="0" err="1" smtClean="0"/>
                        <a:t>Fàrmacs</a:t>
                      </a:r>
                      <a:r>
                        <a:rPr lang="es-ES" sz="2400" dirty="0" smtClean="0"/>
                        <a:t> a dosis </a:t>
                      </a:r>
                      <a:r>
                        <a:rPr lang="es-ES" sz="2400" dirty="0" err="1" smtClean="0"/>
                        <a:t>letals</a:t>
                      </a:r>
                      <a:r>
                        <a:rPr lang="es-ES" sz="2400" dirty="0" smtClean="0"/>
                        <a:t>  per a garantir</a:t>
                      </a:r>
                      <a:r>
                        <a:rPr lang="es-ES" sz="2400" baseline="0" dirty="0" smtClean="0"/>
                        <a:t> la </a:t>
                      </a:r>
                      <a:r>
                        <a:rPr lang="es-ES" sz="2400" baseline="0" dirty="0" err="1" smtClean="0"/>
                        <a:t>mort</a:t>
                      </a:r>
                      <a:r>
                        <a:rPr lang="es-ES" sz="2400" baseline="0" dirty="0" smtClean="0"/>
                        <a:t> </a:t>
                      </a:r>
                      <a:r>
                        <a:rPr lang="es-ES" sz="2400" baseline="0" dirty="0" err="1" smtClean="0"/>
                        <a:t>ràpida</a:t>
                      </a:r>
                      <a:endParaRPr lang="es-ES" sz="2400" dirty="0"/>
                    </a:p>
                  </a:txBody>
                  <a:tcPr marL="91444" marR="91444" marT="45715" marB="45715"/>
                </a:tc>
              </a:tr>
              <a:tr h="633887">
                <a:tc>
                  <a:txBody>
                    <a:bodyPr/>
                    <a:lstStyle/>
                    <a:p>
                      <a:r>
                        <a:rPr lang="es-ES" sz="2400" b="1" dirty="0" err="1" smtClean="0"/>
                        <a:t>Resultat</a:t>
                      </a:r>
                      <a:endParaRPr lang="es-ES" sz="2400" b="1" dirty="0"/>
                    </a:p>
                  </a:txBody>
                  <a:tcPr marL="91444" marR="91444" marT="45715" marB="45715"/>
                </a:tc>
                <a:tc>
                  <a:txBody>
                    <a:bodyPr/>
                    <a:lstStyle/>
                    <a:p>
                      <a:r>
                        <a:rPr lang="es-ES" sz="2400" dirty="0" smtClean="0"/>
                        <a:t>No</a:t>
                      </a:r>
                      <a:r>
                        <a:rPr lang="es-ES" sz="2400" baseline="0" dirty="0" smtClean="0"/>
                        <a:t> </a:t>
                      </a:r>
                      <a:r>
                        <a:rPr lang="es-ES" sz="2400" baseline="0" dirty="0" err="1" smtClean="0"/>
                        <a:t>sofriment</a:t>
                      </a:r>
                      <a:r>
                        <a:rPr lang="es-ES" sz="2400" baseline="0" dirty="0" smtClean="0"/>
                        <a:t> (doble </a:t>
                      </a:r>
                      <a:r>
                        <a:rPr lang="es-ES" sz="2400" baseline="0" dirty="0" err="1" smtClean="0"/>
                        <a:t>efecte</a:t>
                      </a:r>
                      <a:r>
                        <a:rPr lang="es-ES" sz="2400" baseline="0" dirty="0" smtClean="0"/>
                        <a:t>)</a:t>
                      </a:r>
                      <a:endParaRPr lang="es-ES" sz="2400" dirty="0"/>
                    </a:p>
                  </a:txBody>
                  <a:tcPr marL="91444" marR="91444" marT="45715" marB="45715"/>
                </a:tc>
                <a:tc>
                  <a:txBody>
                    <a:bodyPr/>
                    <a:lstStyle/>
                    <a:p>
                      <a:r>
                        <a:rPr lang="es-ES" sz="2400" dirty="0" smtClean="0"/>
                        <a:t>La </a:t>
                      </a:r>
                      <a:r>
                        <a:rPr lang="es-ES" sz="2400" dirty="0" err="1" smtClean="0"/>
                        <a:t>mort</a:t>
                      </a:r>
                      <a:endParaRPr lang="es-ES" sz="2400" dirty="0"/>
                    </a:p>
                  </a:txBody>
                  <a:tcPr marL="91444" marR="91444" marT="45715" marB="45715"/>
                </a:tc>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14480" y="274638"/>
            <a:ext cx="7286676" cy="796908"/>
          </a:xfrm>
        </p:spPr>
        <p:txBody>
          <a:bodyPr>
            <a:noAutofit/>
          </a:bodyPr>
          <a:lstStyle/>
          <a:p>
            <a:r>
              <a:rPr lang="ca-ES" sz="3600" b="1" dirty="0" smtClean="0">
                <a:solidFill>
                  <a:schemeClr val="tx2">
                    <a:lumMod val="75000"/>
                  </a:schemeClr>
                </a:solidFill>
              </a:rPr>
              <a:t>Sedació</a:t>
            </a:r>
            <a:r>
              <a:rPr lang="es-ES" sz="3600" b="1" dirty="0" smtClean="0">
                <a:solidFill>
                  <a:schemeClr val="tx2">
                    <a:lumMod val="75000"/>
                  </a:schemeClr>
                </a:solidFill>
              </a:rPr>
              <a:t> </a:t>
            </a:r>
            <a:r>
              <a:rPr lang="ca-ES" sz="3600" b="1" dirty="0" err="1" smtClean="0">
                <a:solidFill>
                  <a:schemeClr val="tx2">
                    <a:lumMod val="75000"/>
                  </a:schemeClr>
                </a:solidFill>
              </a:rPr>
              <a:t>Pa·liativa</a:t>
            </a:r>
            <a:endParaRPr lang="es-ES" sz="3600" b="1" dirty="0"/>
          </a:p>
        </p:txBody>
      </p:sp>
      <p:sp>
        <p:nvSpPr>
          <p:cNvPr id="3" name="2 Marcador de contenido"/>
          <p:cNvSpPr>
            <a:spLocks noGrp="1"/>
          </p:cNvSpPr>
          <p:nvPr>
            <p:ph idx="1"/>
          </p:nvPr>
        </p:nvSpPr>
        <p:spPr>
          <a:xfrm>
            <a:off x="1857356" y="1285860"/>
            <a:ext cx="6829444" cy="4840303"/>
          </a:xfrm>
        </p:spPr>
        <p:txBody>
          <a:bodyPr>
            <a:normAutofit/>
          </a:bodyPr>
          <a:lstStyle/>
          <a:p>
            <a:pPr marL="868680" lvl="1" indent="-283464">
              <a:buFont typeface="Wingdings" pitchFamily="2" charset="2"/>
              <a:buChar char="§"/>
              <a:defRPr/>
            </a:pPr>
            <a:endParaRPr lang="es-ES" sz="4000" dirty="0" smtClean="0"/>
          </a:p>
          <a:p>
            <a:pPr algn="just">
              <a:buNone/>
            </a:pPr>
            <a:endParaRPr lang="ca-ES" sz="2600" dirty="0" smtClean="0">
              <a:ea typeface="ＭＳ Ｐゴシック" charset="-128"/>
            </a:endParaRPr>
          </a:p>
          <a:p>
            <a:endParaRPr lang="es-ES" dirty="0"/>
          </a:p>
        </p:txBody>
      </p:sp>
      <p:sp>
        <p:nvSpPr>
          <p:cNvPr id="5" name="4 Rectángulo"/>
          <p:cNvSpPr/>
          <p:nvPr/>
        </p:nvSpPr>
        <p:spPr>
          <a:xfrm>
            <a:off x="0" y="0"/>
            <a:ext cx="142872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 name="Picture 2"/>
          <p:cNvPicPr>
            <a:picLocks noChangeAspect="1" noChangeArrowheads="1"/>
          </p:cNvPicPr>
          <p:nvPr/>
        </p:nvPicPr>
        <p:blipFill>
          <a:blip r:embed="rId2" cstate="print"/>
          <a:srcRect/>
          <a:stretch>
            <a:fillRect/>
          </a:stretch>
        </p:blipFill>
        <p:spPr bwMode="auto">
          <a:xfrm>
            <a:off x="0" y="0"/>
            <a:ext cx="1428728" cy="1012611"/>
          </a:xfrm>
          <a:prstGeom prst="rect">
            <a:avLst/>
          </a:prstGeom>
          <a:noFill/>
          <a:ln w="9525">
            <a:noFill/>
            <a:miter lim="800000"/>
            <a:headEnd/>
            <a:tailEnd/>
          </a:ln>
          <a:effectLst/>
        </p:spPr>
      </p:pic>
      <p:sp>
        <p:nvSpPr>
          <p:cNvPr id="7" name="6 Rectángulo"/>
          <p:cNvSpPr/>
          <p:nvPr/>
        </p:nvSpPr>
        <p:spPr>
          <a:xfrm>
            <a:off x="1643042" y="1214422"/>
            <a:ext cx="7358114" cy="4339650"/>
          </a:xfrm>
          <a:prstGeom prst="rect">
            <a:avLst/>
          </a:prstGeom>
        </p:spPr>
        <p:txBody>
          <a:bodyPr wrap="square">
            <a:spAutoFit/>
          </a:bodyPr>
          <a:lstStyle/>
          <a:p>
            <a:pPr marL="548640" indent="-411480">
              <a:lnSpc>
                <a:spcPct val="150000"/>
              </a:lnSpc>
              <a:buClr>
                <a:schemeClr val="tx1">
                  <a:shade val="95000"/>
                </a:schemeClr>
              </a:buClr>
              <a:buFont typeface="Wingdings" pitchFamily="2" charset="2"/>
              <a:buChar char="§"/>
              <a:defRPr/>
            </a:pPr>
            <a:r>
              <a:rPr lang="es-ES" sz="2400" dirty="0" err="1" smtClean="0"/>
              <a:t>Administració</a:t>
            </a:r>
            <a:r>
              <a:rPr lang="es-ES" sz="2400" dirty="0" smtClean="0"/>
              <a:t> de </a:t>
            </a:r>
            <a:r>
              <a:rPr lang="es-ES" sz="2400" dirty="0" err="1" smtClean="0"/>
              <a:t>fàrmacs</a:t>
            </a:r>
            <a:r>
              <a:rPr lang="es-ES" sz="2400" dirty="0" smtClean="0"/>
              <a:t> </a:t>
            </a:r>
            <a:r>
              <a:rPr lang="es-ES" sz="2400" dirty="0" err="1" smtClean="0"/>
              <a:t>amb</a:t>
            </a:r>
            <a:r>
              <a:rPr lang="es-ES" sz="2400" dirty="0" smtClean="0"/>
              <a:t> </a:t>
            </a:r>
            <a:r>
              <a:rPr lang="es-ES" sz="2400" dirty="0" err="1" smtClean="0"/>
              <a:t>l’objectiu</a:t>
            </a:r>
            <a:r>
              <a:rPr lang="es-ES" sz="2400" dirty="0" smtClean="0"/>
              <a:t> de: </a:t>
            </a:r>
          </a:p>
          <a:p>
            <a:pPr marL="1005840" lvl="1" indent="-411480">
              <a:lnSpc>
                <a:spcPct val="150000"/>
              </a:lnSpc>
              <a:buClr>
                <a:schemeClr val="tx1">
                  <a:shade val="95000"/>
                </a:schemeClr>
              </a:buClr>
              <a:buFont typeface="Wingdings" pitchFamily="2" charset="2"/>
              <a:buChar char="ü"/>
              <a:defRPr/>
            </a:pPr>
            <a:r>
              <a:rPr lang="es-ES" sz="2400" dirty="0" err="1" smtClean="0"/>
              <a:t>Reduir</a:t>
            </a:r>
            <a:r>
              <a:rPr lang="es-ES" sz="2400" dirty="0" smtClean="0"/>
              <a:t> el </a:t>
            </a:r>
            <a:r>
              <a:rPr lang="es-ES" sz="2400" dirty="0" err="1" smtClean="0"/>
              <a:t>nivell</a:t>
            </a:r>
            <a:r>
              <a:rPr lang="es-ES" sz="2400" dirty="0" smtClean="0"/>
              <a:t> de </a:t>
            </a:r>
            <a:r>
              <a:rPr lang="es-ES" sz="2400" dirty="0" err="1" smtClean="0"/>
              <a:t>consciència</a:t>
            </a:r>
            <a:r>
              <a:rPr lang="es-ES" sz="2400" dirty="0" smtClean="0"/>
              <a:t> en </a:t>
            </a:r>
            <a:r>
              <a:rPr lang="es-ES" sz="2400" dirty="0" err="1" smtClean="0"/>
              <a:t>situació</a:t>
            </a:r>
            <a:r>
              <a:rPr lang="es-ES" sz="2400" dirty="0" smtClean="0"/>
              <a:t> terminal,</a:t>
            </a:r>
          </a:p>
          <a:p>
            <a:pPr marL="1005840" lvl="1" indent="-411480">
              <a:lnSpc>
                <a:spcPct val="150000"/>
              </a:lnSpc>
              <a:buClr>
                <a:schemeClr val="tx1">
                  <a:shade val="95000"/>
                </a:schemeClr>
              </a:buClr>
              <a:buFont typeface="Wingdings" pitchFamily="2" charset="2"/>
              <a:buChar char="ü"/>
              <a:defRPr/>
            </a:pPr>
            <a:r>
              <a:rPr lang="es-ES" sz="2400" dirty="0" err="1" smtClean="0"/>
              <a:t>Alleujarant</a:t>
            </a:r>
            <a:r>
              <a:rPr lang="es-ES" sz="2400" dirty="0" smtClean="0"/>
              <a:t> un o </a:t>
            </a:r>
            <a:r>
              <a:rPr lang="es-ES" sz="2400" dirty="0" err="1" smtClean="0"/>
              <a:t>més</a:t>
            </a:r>
            <a:r>
              <a:rPr lang="es-ES" sz="2400" dirty="0" smtClean="0"/>
              <a:t> </a:t>
            </a:r>
            <a:r>
              <a:rPr lang="es-ES" sz="2400" dirty="0" err="1" smtClean="0"/>
              <a:t>símptomes</a:t>
            </a:r>
            <a:r>
              <a:rPr lang="es-ES" sz="2400" dirty="0" smtClean="0"/>
              <a:t> </a:t>
            </a:r>
            <a:r>
              <a:rPr lang="es-ES" sz="2400" dirty="0" err="1" smtClean="0"/>
              <a:t>refractaris</a:t>
            </a:r>
            <a:r>
              <a:rPr lang="es-ES" sz="2400" dirty="0" smtClean="0"/>
              <a:t>.</a:t>
            </a:r>
          </a:p>
          <a:p>
            <a:pPr marL="548640" indent="-411480">
              <a:lnSpc>
                <a:spcPct val="150000"/>
              </a:lnSpc>
              <a:buClr>
                <a:schemeClr val="tx1">
                  <a:shade val="95000"/>
                </a:schemeClr>
              </a:buClr>
              <a:buFont typeface="Wingdings" pitchFamily="2" charset="2"/>
              <a:buChar char="§"/>
              <a:defRPr/>
            </a:pPr>
            <a:endParaRPr lang="es-ES" sz="2400" dirty="0" smtClean="0"/>
          </a:p>
          <a:p>
            <a:pPr marL="548640" indent="-411480">
              <a:lnSpc>
                <a:spcPct val="150000"/>
              </a:lnSpc>
              <a:buClr>
                <a:schemeClr val="tx1">
                  <a:shade val="95000"/>
                </a:schemeClr>
              </a:buClr>
              <a:buFont typeface="Wingdings" pitchFamily="2" charset="2"/>
              <a:buChar char="§"/>
              <a:defRPr/>
            </a:pPr>
            <a:r>
              <a:rPr lang="es-ES" sz="2400" dirty="0" smtClean="0"/>
              <a:t>Es </a:t>
            </a:r>
            <a:r>
              <a:rPr lang="es-ES" sz="2400" dirty="0" err="1" smtClean="0"/>
              <a:t>tracta</a:t>
            </a:r>
            <a:r>
              <a:rPr lang="es-ES" sz="2400" dirty="0" smtClean="0"/>
              <a:t> </a:t>
            </a:r>
            <a:r>
              <a:rPr lang="es-ES" sz="2400" dirty="0" err="1" smtClean="0"/>
              <a:t>d'una</a:t>
            </a:r>
            <a:r>
              <a:rPr lang="es-ES" sz="2400" dirty="0" smtClean="0"/>
              <a:t> </a:t>
            </a:r>
            <a:r>
              <a:rPr lang="es-ES" sz="2400" dirty="0" err="1" smtClean="0"/>
              <a:t>sedació</a:t>
            </a:r>
            <a:r>
              <a:rPr lang="es-ES" sz="2400" dirty="0" smtClean="0"/>
              <a:t> </a:t>
            </a:r>
            <a:r>
              <a:rPr lang="es-ES" sz="2400" dirty="0" err="1" smtClean="0"/>
              <a:t>primària</a:t>
            </a:r>
            <a:r>
              <a:rPr lang="es-ES" sz="2400" dirty="0" smtClean="0"/>
              <a:t> que </a:t>
            </a:r>
            <a:r>
              <a:rPr lang="es-ES" sz="2400" dirty="0" err="1" smtClean="0"/>
              <a:t>pot</a:t>
            </a:r>
            <a:r>
              <a:rPr lang="es-ES" sz="2400" dirty="0" smtClean="0"/>
              <a:t> ser </a:t>
            </a:r>
            <a:r>
              <a:rPr lang="es-ES" sz="2400" dirty="0" err="1" smtClean="0"/>
              <a:t>contínua</a:t>
            </a:r>
            <a:r>
              <a:rPr lang="es-ES" sz="2400" dirty="0" smtClean="0"/>
              <a:t> o </a:t>
            </a:r>
            <a:r>
              <a:rPr lang="es-ES" sz="2400" dirty="0" err="1" smtClean="0"/>
              <a:t>intermitent</a:t>
            </a:r>
            <a:r>
              <a:rPr lang="es-ES" sz="2400" dirty="0" smtClean="0"/>
              <a:t>, superficial o profunda</a:t>
            </a:r>
            <a:endParaRPr lang="es-ES" sz="2800" dirty="0" smtClean="0"/>
          </a:p>
          <a:p>
            <a:pPr lvl="2">
              <a:buClr>
                <a:schemeClr val="tx1">
                  <a:shade val="95000"/>
                </a:schemeClr>
              </a:buClr>
              <a:defRPr/>
            </a:pPr>
            <a:endParaRPr lang="es-ES" sz="2400" dirty="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14480" y="274638"/>
            <a:ext cx="7286676" cy="796908"/>
          </a:xfrm>
        </p:spPr>
        <p:txBody>
          <a:bodyPr>
            <a:noAutofit/>
          </a:bodyPr>
          <a:lstStyle/>
          <a:p>
            <a:r>
              <a:rPr lang="ca-ES" sz="3600" b="1" dirty="0" smtClean="0">
                <a:solidFill>
                  <a:schemeClr val="tx2">
                    <a:lumMod val="75000"/>
                  </a:schemeClr>
                </a:solidFill>
              </a:rPr>
              <a:t>Símptomes refractaris</a:t>
            </a:r>
            <a:endParaRPr lang="es-ES" sz="3600" b="1" dirty="0"/>
          </a:p>
        </p:txBody>
      </p:sp>
      <p:sp>
        <p:nvSpPr>
          <p:cNvPr id="3" name="2 Marcador de contenido"/>
          <p:cNvSpPr>
            <a:spLocks noGrp="1"/>
          </p:cNvSpPr>
          <p:nvPr>
            <p:ph idx="1"/>
          </p:nvPr>
        </p:nvSpPr>
        <p:spPr>
          <a:xfrm>
            <a:off x="1857356" y="1285860"/>
            <a:ext cx="6829444" cy="4840303"/>
          </a:xfrm>
        </p:spPr>
        <p:txBody>
          <a:bodyPr>
            <a:normAutofit/>
          </a:bodyPr>
          <a:lstStyle/>
          <a:p>
            <a:pPr marL="868680" lvl="1" indent="-283464">
              <a:buFont typeface="Wingdings" pitchFamily="2" charset="2"/>
              <a:buChar char="§"/>
              <a:defRPr/>
            </a:pPr>
            <a:endParaRPr lang="es-ES" sz="4000" dirty="0" smtClean="0"/>
          </a:p>
          <a:p>
            <a:pPr algn="just">
              <a:buNone/>
            </a:pPr>
            <a:endParaRPr lang="ca-ES" sz="2600" dirty="0" smtClean="0">
              <a:ea typeface="ＭＳ Ｐゴシック" charset="-128"/>
            </a:endParaRPr>
          </a:p>
          <a:p>
            <a:endParaRPr lang="es-ES" dirty="0"/>
          </a:p>
        </p:txBody>
      </p:sp>
      <p:sp>
        <p:nvSpPr>
          <p:cNvPr id="5" name="4 Rectángulo"/>
          <p:cNvSpPr/>
          <p:nvPr/>
        </p:nvSpPr>
        <p:spPr>
          <a:xfrm>
            <a:off x="0" y="0"/>
            <a:ext cx="142872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 name="Picture 2"/>
          <p:cNvPicPr>
            <a:picLocks noChangeAspect="1" noChangeArrowheads="1"/>
          </p:cNvPicPr>
          <p:nvPr/>
        </p:nvPicPr>
        <p:blipFill>
          <a:blip r:embed="rId2" cstate="print"/>
          <a:srcRect/>
          <a:stretch>
            <a:fillRect/>
          </a:stretch>
        </p:blipFill>
        <p:spPr bwMode="auto">
          <a:xfrm>
            <a:off x="0" y="0"/>
            <a:ext cx="1428728" cy="1012611"/>
          </a:xfrm>
          <a:prstGeom prst="rect">
            <a:avLst/>
          </a:prstGeom>
          <a:noFill/>
          <a:ln w="9525">
            <a:noFill/>
            <a:miter lim="800000"/>
            <a:headEnd/>
            <a:tailEnd/>
          </a:ln>
          <a:effectLst/>
        </p:spPr>
      </p:pic>
      <p:sp>
        <p:nvSpPr>
          <p:cNvPr id="7" name="6 Rectángulo"/>
          <p:cNvSpPr/>
          <p:nvPr/>
        </p:nvSpPr>
        <p:spPr>
          <a:xfrm>
            <a:off x="1643042" y="1214422"/>
            <a:ext cx="7358114" cy="4401205"/>
          </a:xfrm>
          <a:prstGeom prst="rect">
            <a:avLst/>
          </a:prstGeom>
        </p:spPr>
        <p:txBody>
          <a:bodyPr wrap="square">
            <a:spAutoFit/>
          </a:bodyPr>
          <a:lstStyle/>
          <a:p>
            <a:pPr marL="548640" indent="-411480">
              <a:lnSpc>
                <a:spcPct val="150000"/>
              </a:lnSpc>
              <a:buClr>
                <a:schemeClr val="tx1">
                  <a:shade val="95000"/>
                </a:schemeClr>
              </a:buClr>
              <a:defRPr/>
            </a:pPr>
            <a:r>
              <a:rPr lang="es-ES" sz="2800" dirty="0" err="1" smtClean="0"/>
              <a:t>Tributaris</a:t>
            </a:r>
            <a:r>
              <a:rPr lang="es-ES" sz="2800" dirty="0" smtClean="0"/>
              <a:t> de </a:t>
            </a:r>
            <a:r>
              <a:rPr lang="es-ES" sz="2800" dirty="0" err="1" smtClean="0"/>
              <a:t>sedació</a:t>
            </a:r>
            <a:r>
              <a:rPr lang="es-ES" sz="2800" dirty="0" smtClean="0"/>
              <a:t> </a:t>
            </a:r>
            <a:r>
              <a:rPr lang="es-ES" sz="2800" dirty="0" err="1" smtClean="0"/>
              <a:t>pal·liativa</a:t>
            </a:r>
            <a:r>
              <a:rPr lang="es-ES" sz="2800" dirty="0" smtClean="0"/>
              <a:t>:</a:t>
            </a:r>
          </a:p>
          <a:p>
            <a:pPr marL="1005840" lvl="1" indent="-411480">
              <a:lnSpc>
                <a:spcPct val="150000"/>
              </a:lnSpc>
              <a:buClr>
                <a:schemeClr val="tx1">
                  <a:shade val="95000"/>
                </a:schemeClr>
              </a:buClr>
              <a:buFont typeface="Wingdings" pitchFamily="2" charset="2"/>
              <a:buChar char="§"/>
              <a:defRPr/>
            </a:pPr>
            <a:r>
              <a:rPr lang="es-ES" sz="2800" dirty="0" smtClean="0"/>
              <a:t>La </a:t>
            </a:r>
            <a:r>
              <a:rPr lang="es-ES" sz="2800" dirty="0" err="1" smtClean="0"/>
              <a:t>dispnea</a:t>
            </a:r>
            <a:endParaRPr lang="es-ES" sz="2800" dirty="0" smtClean="0"/>
          </a:p>
          <a:p>
            <a:pPr marL="1005840" lvl="1" indent="-411480">
              <a:lnSpc>
                <a:spcPct val="150000"/>
              </a:lnSpc>
              <a:buClr>
                <a:schemeClr val="tx1">
                  <a:shade val="95000"/>
                </a:schemeClr>
              </a:buClr>
              <a:buFont typeface="Wingdings" pitchFamily="2" charset="2"/>
              <a:buChar char="§"/>
              <a:defRPr/>
            </a:pPr>
            <a:r>
              <a:rPr lang="es-ES" sz="2800" dirty="0" smtClean="0"/>
              <a:t>El delírium </a:t>
            </a:r>
          </a:p>
          <a:p>
            <a:pPr marL="1005840" lvl="1" indent="-411480">
              <a:lnSpc>
                <a:spcPct val="150000"/>
              </a:lnSpc>
              <a:buClr>
                <a:schemeClr val="tx1">
                  <a:shade val="95000"/>
                </a:schemeClr>
              </a:buClr>
              <a:buFont typeface="Wingdings" pitchFamily="2" charset="2"/>
              <a:buChar char="§"/>
              <a:defRPr/>
            </a:pPr>
            <a:r>
              <a:rPr lang="es-ES" sz="2800" dirty="0" smtClean="0"/>
              <a:t>El dolor</a:t>
            </a:r>
          </a:p>
          <a:p>
            <a:pPr marL="1005840" lvl="1" indent="-411480">
              <a:lnSpc>
                <a:spcPct val="150000"/>
              </a:lnSpc>
              <a:buClr>
                <a:schemeClr val="tx1">
                  <a:shade val="95000"/>
                </a:schemeClr>
              </a:buClr>
              <a:buFont typeface="Wingdings" pitchFamily="2" charset="2"/>
              <a:buChar char="§"/>
              <a:defRPr/>
            </a:pPr>
            <a:r>
              <a:rPr lang="es-ES" sz="2800" dirty="0" err="1" smtClean="0"/>
              <a:t>Hemorràgies</a:t>
            </a:r>
            <a:endParaRPr lang="es-ES" sz="2800" dirty="0" smtClean="0"/>
          </a:p>
          <a:p>
            <a:pPr marL="1005840" lvl="1" indent="-411480">
              <a:lnSpc>
                <a:spcPct val="150000"/>
              </a:lnSpc>
              <a:buClr>
                <a:schemeClr val="tx1">
                  <a:shade val="95000"/>
                </a:schemeClr>
              </a:buClr>
              <a:buFont typeface="Wingdings" pitchFamily="2" charset="2"/>
              <a:buChar char="§"/>
              <a:defRPr/>
            </a:pPr>
            <a:r>
              <a:rPr lang="es-ES" sz="2800" dirty="0" smtClean="0"/>
              <a:t>El </a:t>
            </a:r>
            <a:r>
              <a:rPr lang="es-ES" sz="2800" dirty="0" err="1" smtClean="0"/>
              <a:t>sofriment</a:t>
            </a:r>
            <a:r>
              <a:rPr lang="es-ES" sz="2800" dirty="0" smtClean="0"/>
              <a:t> </a:t>
            </a:r>
            <a:r>
              <a:rPr lang="es-ES" sz="2800" dirty="0" err="1" smtClean="0"/>
              <a:t>psicològic</a:t>
            </a:r>
            <a:r>
              <a:rPr lang="es-ES" sz="2800" dirty="0" smtClean="0"/>
              <a:t> </a:t>
            </a:r>
            <a:r>
              <a:rPr lang="es-ES" sz="2800" dirty="0" err="1" smtClean="0"/>
              <a:t>refractaris</a:t>
            </a:r>
            <a:endParaRPr lang="es-ES" sz="2800" dirty="0" smtClean="0"/>
          </a:p>
          <a:p>
            <a:pPr lvl="2">
              <a:buClr>
                <a:schemeClr val="tx1">
                  <a:shade val="95000"/>
                </a:schemeClr>
              </a:buClr>
              <a:defRPr/>
            </a:pPr>
            <a:endParaRPr lang="es-ES" sz="2800" dirty="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14480" y="274638"/>
            <a:ext cx="7286676" cy="796908"/>
          </a:xfrm>
        </p:spPr>
        <p:txBody>
          <a:bodyPr>
            <a:noAutofit/>
          </a:bodyPr>
          <a:lstStyle/>
          <a:p>
            <a:r>
              <a:rPr lang="ca-ES" sz="3600" b="1" dirty="0" err="1" smtClean="0">
                <a:solidFill>
                  <a:schemeClr val="tx2">
                    <a:lumMod val="75000"/>
                  </a:schemeClr>
                </a:solidFill>
              </a:rPr>
              <a:t>Seació</a:t>
            </a:r>
            <a:r>
              <a:rPr lang="ca-ES" sz="3600" b="1" dirty="0" smtClean="0">
                <a:solidFill>
                  <a:schemeClr val="tx2">
                    <a:lumMod val="75000"/>
                  </a:schemeClr>
                </a:solidFill>
              </a:rPr>
              <a:t> en l’agonia</a:t>
            </a:r>
            <a:endParaRPr lang="es-ES" sz="3600" b="1" dirty="0"/>
          </a:p>
        </p:txBody>
      </p:sp>
      <p:sp>
        <p:nvSpPr>
          <p:cNvPr id="3" name="2 Marcador de contenido"/>
          <p:cNvSpPr>
            <a:spLocks noGrp="1"/>
          </p:cNvSpPr>
          <p:nvPr>
            <p:ph idx="1"/>
          </p:nvPr>
        </p:nvSpPr>
        <p:spPr>
          <a:xfrm>
            <a:off x="1857356" y="1285860"/>
            <a:ext cx="6829444" cy="4840303"/>
          </a:xfrm>
        </p:spPr>
        <p:txBody>
          <a:bodyPr>
            <a:normAutofit/>
          </a:bodyPr>
          <a:lstStyle/>
          <a:p>
            <a:pPr marL="868680" lvl="1" indent="-283464">
              <a:buFont typeface="Wingdings" pitchFamily="2" charset="2"/>
              <a:buChar char="§"/>
              <a:defRPr/>
            </a:pPr>
            <a:endParaRPr lang="es-ES" sz="4000" dirty="0" smtClean="0"/>
          </a:p>
          <a:p>
            <a:pPr algn="just">
              <a:buNone/>
            </a:pPr>
            <a:endParaRPr lang="ca-ES" sz="2600" dirty="0" smtClean="0">
              <a:ea typeface="ＭＳ Ｐゴシック" charset="-128"/>
            </a:endParaRPr>
          </a:p>
          <a:p>
            <a:endParaRPr lang="es-ES" dirty="0"/>
          </a:p>
        </p:txBody>
      </p:sp>
      <p:sp>
        <p:nvSpPr>
          <p:cNvPr id="5" name="4 Rectángulo"/>
          <p:cNvSpPr/>
          <p:nvPr/>
        </p:nvSpPr>
        <p:spPr>
          <a:xfrm>
            <a:off x="0" y="0"/>
            <a:ext cx="142872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 name="Picture 2"/>
          <p:cNvPicPr>
            <a:picLocks noChangeAspect="1" noChangeArrowheads="1"/>
          </p:cNvPicPr>
          <p:nvPr/>
        </p:nvPicPr>
        <p:blipFill>
          <a:blip r:embed="rId2" cstate="print"/>
          <a:srcRect/>
          <a:stretch>
            <a:fillRect/>
          </a:stretch>
        </p:blipFill>
        <p:spPr bwMode="auto">
          <a:xfrm>
            <a:off x="0" y="0"/>
            <a:ext cx="1428728" cy="1012611"/>
          </a:xfrm>
          <a:prstGeom prst="rect">
            <a:avLst/>
          </a:prstGeom>
          <a:noFill/>
          <a:ln w="9525">
            <a:noFill/>
            <a:miter lim="800000"/>
            <a:headEnd/>
            <a:tailEnd/>
          </a:ln>
          <a:effectLst/>
        </p:spPr>
      </p:pic>
      <p:sp>
        <p:nvSpPr>
          <p:cNvPr id="7" name="6 Rectángulo"/>
          <p:cNvSpPr/>
          <p:nvPr/>
        </p:nvSpPr>
        <p:spPr>
          <a:xfrm>
            <a:off x="1643042" y="1214422"/>
            <a:ext cx="7358114" cy="5262979"/>
          </a:xfrm>
          <a:prstGeom prst="rect">
            <a:avLst/>
          </a:prstGeom>
        </p:spPr>
        <p:txBody>
          <a:bodyPr wrap="square">
            <a:spAutoFit/>
          </a:bodyPr>
          <a:lstStyle/>
          <a:p>
            <a:pPr marL="548640" indent="-411480">
              <a:lnSpc>
                <a:spcPct val="150000"/>
              </a:lnSpc>
              <a:buClr>
                <a:schemeClr val="tx1">
                  <a:shade val="95000"/>
                </a:schemeClr>
              </a:buClr>
              <a:defRPr/>
            </a:pPr>
            <a:r>
              <a:rPr lang="es-ES" sz="2800" dirty="0" err="1" smtClean="0"/>
              <a:t>Sedació</a:t>
            </a:r>
            <a:r>
              <a:rPr lang="es-ES" sz="2800" dirty="0" smtClean="0"/>
              <a:t> </a:t>
            </a:r>
            <a:r>
              <a:rPr lang="es-ES" sz="2800" dirty="0" err="1" smtClean="0"/>
              <a:t>pal·liativa</a:t>
            </a:r>
            <a:r>
              <a:rPr lang="es-ES" sz="2800" dirty="0" smtClean="0"/>
              <a:t>: </a:t>
            </a:r>
          </a:p>
          <a:p>
            <a:pPr marL="1005840" lvl="1" indent="-411480">
              <a:lnSpc>
                <a:spcPct val="150000"/>
              </a:lnSpc>
              <a:buClr>
                <a:schemeClr val="tx1">
                  <a:shade val="95000"/>
                </a:schemeClr>
              </a:buClr>
              <a:buFont typeface="Wingdings" pitchFamily="2" charset="2"/>
              <a:buChar char="ü"/>
              <a:defRPr/>
            </a:pPr>
            <a:r>
              <a:rPr lang="es-ES" sz="2800" dirty="0" smtClean="0"/>
              <a:t>Tan profunda </a:t>
            </a:r>
            <a:r>
              <a:rPr lang="es-ES" sz="2800" dirty="0" err="1" smtClean="0"/>
              <a:t>com</a:t>
            </a:r>
            <a:r>
              <a:rPr lang="es-ES" sz="2800" dirty="0" smtClean="0"/>
              <a:t> </a:t>
            </a:r>
            <a:r>
              <a:rPr lang="es-ES" sz="2800" dirty="0" err="1" smtClean="0"/>
              <a:t>sigui</a:t>
            </a:r>
            <a:r>
              <a:rPr lang="es-ES" sz="2800" dirty="0" smtClean="0"/>
              <a:t> </a:t>
            </a:r>
            <a:r>
              <a:rPr lang="es-ES" sz="2800" dirty="0" err="1" smtClean="0"/>
              <a:t>necessari</a:t>
            </a:r>
            <a:r>
              <a:rPr lang="es-ES" sz="2800" dirty="0" smtClean="0"/>
              <a:t> </a:t>
            </a:r>
          </a:p>
          <a:p>
            <a:pPr marL="1005840" lvl="1" indent="-411480">
              <a:lnSpc>
                <a:spcPct val="150000"/>
              </a:lnSpc>
              <a:buClr>
                <a:schemeClr val="tx1">
                  <a:shade val="95000"/>
                </a:schemeClr>
              </a:buClr>
              <a:buFont typeface="Wingdings" pitchFamily="2" charset="2"/>
              <a:buChar char="ü"/>
              <a:defRPr/>
            </a:pPr>
            <a:r>
              <a:rPr lang="es-ES" sz="2800" dirty="0" smtClean="0"/>
              <a:t>Per </a:t>
            </a:r>
            <a:r>
              <a:rPr lang="es-ES" sz="2800" dirty="0" err="1" smtClean="0"/>
              <a:t>alleujar</a:t>
            </a:r>
            <a:r>
              <a:rPr lang="es-ES" sz="2800" dirty="0" smtClean="0"/>
              <a:t> un </a:t>
            </a:r>
            <a:r>
              <a:rPr lang="es-ES" sz="2800" dirty="0" err="1" smtClean="0"/>
              <a:t>sofriment</a:t>
            </a:r>
            <a:r>
              <a:rPr lang="es-ES" sz="2800" dirty="0" smtClean="0"/>
              <a:t> </a:t>
            </a:r>
            <a:r>
              <a:rPr lang="es-ES" sz="2800" dirty="0" err="1" smtClean="0"/>
              <a:t>intens</a:t>
            </a:r>
            <a:r>
              <a:rPr lang="es-ES" sz="2800" dirty="0" smtClean="0"/>
              <a:t>, </a:t>
            </a:r>
            <a:r>
              <a:rPr lang="es-ES" sz="2800" dirty="0" err="1" smtClean="0"/>
              <a:t>físic</a:t>
            </a:r>
            <a:r>
              <a:rPr lang="es-ES" sz="2800" dirty="0" smtClean="0"/>
              <a:t> o </a:t>
            </a:r>
            <a:r>
              <a:rPr lang="es-ES" sz="2800" dirty="0" err="1" smtClean="0"/>
              <a:t>psicològic</a:t>
            </a:r>
            <a:r>
              <a:rPr lang="es-ES" sz="2800" dirty="0" smtClean="0"/>
              <a:t> </a:t>
            </a:r>
            <a:r>
              <a:rPr lang="es-ES" sz="2800" dirty="0" err="1" smtClean="0"/>
              <a:t>quand</a:t>
            </a:r>
            <a:r>
              <a:rPr lang="es-ES" sz="2800" dirty="0" smtClean="0"/>
              <a:t> la </a:t>
            </a:r>
            <a:r>
              <a:rPr lang="es-ES" sz="2800" dirty="0" err="1" smtClean="0"/>
              <a:t>mort</a:t>
            </a:r>
            <a:r>
              <a:rPr lang="es-ES" sz="2800" dirty="0" smtClean="0"/>
              <a:t> es </a:t>
            </a:r>
            <a:r>
              <a:rPr lang="es-ES" sz="2800" dirty="0" err="1" smtClean="0"/>
              <a:t>preveu</a:t>
            </a:r>
            <a:r>
              <a:rPr lang="es-ES" sz="2800" dirty="0" smtClean="0"/>
              <a:t> </a:t>
            </a:r>
            <a:r>
              <a:rPr lang="es-ES" sz="2800" dirty="0" err="1" smtClean="0"/>
              <a:t>molt</a:t>
            </a:r>
            <a:r>
              <a:rPr lang="es-ES" sz="2800" dirty="0" smtClean="0"/>
              <a:t> </a:t>
            </a:r>
            <a:r>
              <a:rPr lang="es-ES" sz="2800" dirty="0" err="1" smtClean="0"/>
              <a:t>propera</a:t>
            </a:r>
            <a:r>
              <a:rPr lang="es-ES" sz="2800" dirty="0" smtClean="0"/>
              <a:t>. </a:t>
            </a:r>
          </a:p>
          <a:p>
            <a:pPr marL="548640" indent="-411480">
              <a:lnSpc>
                <a:spcPct val="150000"/>
              </a:lnSpc>
              <a:buClr>
                <a:schemeClr val="tx1">
                  <a:shade val="95000"/>
                </a:schemeClr>
              </a:buClr>
              <a:defRPr/>
            </a:pPr>
            <a:endParaRPr lang="es-ES" sz="2800" dirty="0" smtClean="0"/>
          </a:p>
          <a:p>
            <a:pPr marL="548640" indent="-411480">
              <a:lnSpc>
                <a:spcPct val="150000"/>
              </a:lnSpc>
              <a:buClr>
                <a:schemeClr val="tx1">
                  <a:shade val="95000"/>
                </a:schemeClr>
              </a:buClr>
              <a:defRPr/>
            </a:pPr>
            <a:r>
              <a:rPr lang="es-ES" sz="2800" dirty="0" smtClean="0"/>
              <a:t>Es </a:t>
            </a:r>
            <a:r>
              <a:rPr lang="es-ES" sz="2800" dirty="0" err="1" smtClean="0"/>
              <a:t>tracta</a:t>
            </a:r>
            <a:r>
              <a:rPr lang="es-ES" sz="2800" dirty="0" smtClean="0"/>
              <a:t> </a:t>
            </a:r>
            <a:r>
              <a:rPr lang="es-ES" sz="2800" dirty="0" err="1" smtClean="0"/>
              <a:t>d'una</a:t>
            </a:r>
            <a:r>
              <a:rPr lang="es-ES" sz="2800" dirty="0" smtClean="0"/>
              <a:t> </a:t>
            </a:r>
            <a:r>
              <a:rPr lang="es-ES" sz="2800" dirty="0" err="1" smtClean="0"/>
              <a:t>sedació</a:t>
            </a:r>
            <a:r>
              <a:rPr lang="es-ES" sz="2800" dirty="0" smtClean="0"/>
              <a:t> </a:t>
            </a:r>
            <a:r>
              <a:rPr lang="es-ES" sz="2800" dirty="0" err="1" smtClean="0"/>
              <a:t>primària</a:t>
            </a:r>
            <a:r>
              <a:rPr lang="es-ES" sz="2800" dirty="0" smtClean="0"/>
              <a:t> i </a:t>
            </a:r>
            <a:r>
              <a:rPr lang="es-ES" sz="2800" dirty="0" err="1" smtClean="0"/>
              <a:t>contínua</a:t>
            </a:r>
            <a:r>
              <a:rPr lang="es-ES" sz="2800" dirty="0" smtClean="0"/>
              <a:t>, que</a:t>
            </a:r>
          </a:p>
          <a:p>
            <a:pPr marL="548640" indent="-411480">
              <a:lnSpc>
                <a:spcPct val="150000"/>
              </a:lnSpc>
              <a:buClr>
                <a:schemeClr val="tx1">
                  <a:shade val="95000"/>
                </a:schemeClr>
              </a:buClr>
              <a:defRPr/>
            </a:pPr>
            <a:r>
              <a:rPr lang="es-ES" sz="2800" dirty="0" err="1" smtClean="0"/>
              <a:t>pot</a:t>
            </a:r>
            <a:r>
              <a:rPr lang="es-ES" sz="2800" dirty="0" smtClean="0"/>
              <a:t> ser superficial o profunda.</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Grp="1" noChangeAspect="1" noChangeArrowheads="1"/>
          </p:cNvPicPr>
          <p:nvPr>
            <p:ph idx="1"/>
          </p:nvPr>
        </p:nvPicPr>
        <p:blipFill>
          <a:blip r:embed="rId2"/>
          <a:srcRect/>
          <a:stretch>
            <a:fillRect/>
          </a:stretch>
        </p:blipFill>
        <p:spPr>
          <a:xfrm>
            <a:off x="250825" y="23813"/>
            <a:ext cx="5170488" cy="6834187"/>
          </a:xfrm>
          <a:noFill/>
        </p:spPr>
      </p:pic>
      <p:pic>
        <p:nvPicPr>
          <p:cNvPr id="14339" name="Picture 3"/>
          <p:cNvPicPr>
            <a:picLocks noChangeAspect="1" noChangeArrowheads="1"/>
          </p:cNvPicPr>
          <p:nvPr/>
        </p:nvPicPr>
        <p:blipFill>
          <a:blip r:embed="rId3"/>
          <a:srcRect/>
          <a:stretch>
            <a:fillRect/>
          </a:stretch>
        </p:blipFill>
        <p:spPr bwMode="auto">
          <a:xfrm>
            <a:off x="5435600" y="5589588"/>
            <a:ext cx="3571875" cy="871537"/>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14480" y="274638"/>
            <a:ext cx="7286676" cy="796908"/>
          </a:xfrm>
        </p:spPr>
        <p:txBody>
          <a:bodyPr>
            <a:noAutofit/>
          </a:bodyPr>
          <a:lstStyle/>
          <a:p>
            <a:r>
              <a:rPr lang="ca-ES" sz="3600" b="1" dirty="0" smtClean="0">
                <a:solidFill>
                  <a:schemeClr val="tx2">
                    <a:lumMod val="75000"/>
                  </a:schemeClr>
                </a:solidFill>
              </a:rPr>
              <a:t>Consentiment informat</a:t>
            </a:r>
            <a:endParaRPr lang="es-ES" sz="3600" b="1" dirty="0"/>
          </a:p>
        </p:txBody>
      </p:sp>
      <p:sp>
        <p:nvSpPr>
          <p:cNvPr id="3" name="2 Marcador de contenido"/>
          <p:cNvSpPr>
            <a:spLocks noGrp="1"/>
          </p:cNvSpPr>
          <p:nvPr>
            <p:ph idx="1"/>
          </p:nvPr>
        </p:nvSpPr>
        <p:spPr>
          <a:xfrm>
            <a:off x="1857356" y="1285860"/>
            <a:ext cx="6829444" cy="4840303"/>
          </a:xfrm>
        </p:spPr>
        <p:txBody>
          <a:bodyPr>
            <a:normAutofit/>
          </a:bodyPr>
          <a:lstStyle/>
          <a:p>
            <a:pPr marL="868680" lvl="1" indent="-283464">
              <a:buFont typeface="Wingdings" pitchFamily="2" charset="2"/>
              <a:buChar char="§"/>
              <a:defRPr/>
            </a:pPr>
            <a:endParaRPr lang="es-ES" sz="4000" dirty="0" smtClean="0"/>
          </a:p>
          <a:p>
            <a:pPr algn="just">
              <a:buNone/>
            </a:pPr>
            <a:endParaRPr lang="ca-ES" sz="2600" dirty="0" smtClean="0">
              <a:ea typeface="ＭＳ Ｐゴシック" charset="-128"/>
            </a:endParaRPr>
          </a:p>
          <a:p>
            <a:endParaRPr lang="es-ES" dirty="0"/>
          </a:p>
        </p:txBody>
      </p:sp>
      <p:sp>
        <p:nvSpPr>
          <p:cNvPr id="5" name="4 Rectángulo"/>
          <p:cNvSpPr/>
          <p:nvPr/>
        </p:nvSpPr>
        <p:spPr>
          <a:xfrm>
            <a:off x="0" y="0"/>
            <a:ext cx="142872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 name="Picture 2"/>
          <p:cNvPicPr>
            <a:picLocks noChangeAspect="1" noChangeArrowheads="1"/>
          </p:cNvPicPr>
          <p:nvPr/>
        </p:nvPicPr>
        <p:blipFill>
          <a:blip r:embed="rId2" cstate="print"/>
          <a:srcRect/>
          <a:stretch>
            <a:fillRect/>
          </a:stretch>
        </p:blipFill>
        <p:spPr bwMode="auto">
          <a:xfrm>
            <a:off x="0" y="0"/>
            <a:ext cx="1428728" cy="1012611"/>
          </a:xfrm>
          <a:prstGeom prst="rect">
            <a:avLst/>
          </a:prstGeom>
          <a:noFill/>
          <a:ln w="9525">
            <a:noFill/>
            <a:miter lim="800000"/>
            <a:headEnd/>
            <a:tailEnd/>
          </a:ln>
          <a:effectLst/>
        </p:spPr>
      </p:pic>
      <p:sp>
        <p:nvSpPr>
          <p:cNvPr id="7" name="6 Rectángulo"/>
          <p:cNvSpPr/>
          <p:nvPr/>
        </p:nvSpPr>
        <p:spPr>
          <a:xfrm>
            <a:off x="1643042" y="1214422"/>
            <a:ext cx="7358114" cy="4216539"/>
          </a:xfrm>
          <a:prstGeom prst="rect">
            <a:avLst/>
          </a:prstGeom>
        </p:spPr>
        <p:txBody>
          <a:bodyPr wrap="square">
            <a:spAutoFit/>
          </a:bodyPr>
          <a:lstStyle/>
          <a:p>
            <a:pPr marL="548640" indent="-411480">
              <a:lnSpc>
                <a:spcPct val="150000"/>
              </a:lnSpc>
              <a:buClr>
                <a:schemeClr val="tx1">
                  <a:shade val="95000"/>
                </a:schemeClr>
              </a:buClr>
              <a:buFont typeface="Wingdings" pitchFamily="2" charset="2"/>
              <a:buChar char="§"/>
              <a:defRPr/>
            </a:pPr>
            <a:r>
              <a:rPr lang="es-ES" sz="2400" dirty="0" err="1" smtClean="0"/>
              <a:t>Individualitzar</a:t>
            </a:r>
            <a:r>
              <a:rPr lang="es-ES" sz="2400" dirty="0" smtClean="0"/>
              <a:t> la </a:t>
            </a:r>
            <a:r>
              <a:rPr lang="es-ES" sz="2400" dirty="0" err="1" smtClean="0"/>
              <a:t>situació</a:t>
            </a:r>
            <a:endParaRPr lang="es-ES" sz="2400" dirty="0" smtClean="0"/>
          </a:p>
          <a:p>
            <a:pPr marL="548640" indent="-411480">
              <a:lnSpc>
                <a:spcPct val="150000"/>
              </a:lnSpc>
              <a:buClr>
                <a:schemeClr val="tx1">
                  <a:shade val="95000"/>
                </a:schemeClr>
              </a:buClr>
              <a:buFont typeface="Wingdings" pitchFamily="2" charset="2"/>
              <a:buChar char="§"/>
              <a:defRPr/>
            </a:pPr>
            <a:r>
              <a:rPr lang="es-ES" sz="2400" dirty="0" smtClean="0"/>
              <a:t>Valorar </a:t>
            </a:r>
            <a:r>
              <a:rPr lang="es-ES" sz="2400" dirty="0" err="1" smtClean="0"/>
              <a:t>testament</a:t>
            </a:r>
            <a:r>
              <a:rPr lang="es-ES" sz="2400" dirty="0" smtClean="0"/>
              <a:t> vital </a:t>
            </a:r>
            <a:r>
              <a:rPr lang="es-ES" sz="2400" dirty="0" err="1" smtClean="0"/>
              <a:t>previ</a:t>
            </a:r>
            <a:endParaRPr lang="es-ES" sz="2400" dirty="0" smtClean="0"/>
          </a:p>
          <a:p>
            <a:pPr marL="548640" indent="-411480">
              <a:lnSpc>
                <a:spcPct val="150000"/>
              </a:lnSpc>
              <a:buClr>
                <a:schemeClr val="tx1">
                  <a:shade val="95000"/>
                </a:schemeClr>
              </a:buClr>
              <a:buFont typeface="Wingdings" pitchFamily="2" charset="2"/>
              <a:buChar char="§"/>
              <a:defRPr/>
            </a:pPr>
            <a:r>
              <a:rPr lang="es-ES" sz="2400" dirty="0" err="1" smtClean="0"/>
              <a:t>Principi</a:t>
            </a:r>
            <a:r>
              <a:rPr lang="es-ES" sz="2400" dirty="0" smtClean="0"/>
              <a:t> </a:t>
            </a:r>
            <a:r>
              <a:rPr lang="es-ES" sz="2400" dirty="0" err="1" smtClean="0"/>
              <a:t>d’autonomia</a:t>
            </a:r>
            <a:endParaRPr lang="es-ES" sz="2400" dirty="0" smtClean="0"/>
          </a:p>
          <a:p>
            <a:pPr marL="548640" indent="-411480">
              <a:lnSpc>
                <a:spcPct val="150000"/>
              </a:lnSpc>
              <a:buClr>
                <a:schemeClr val="tx1">
                  <a:shade val="95000"/>
                </a:schemeClr>
              </a:buClr>
              <a:buFont typeface="Wingdings" pitchFamily="2" charset="2"/>
              <a:buChar char="§"/>
              <a:defRPr/>
            </a:pPr>
            <a:r>
              <a:rPr lang="es-ES" sz="2400" dirty="0" smtClean="0"/>
              <a:t>Presencia de les persones </a:t>
            </a:r>
            <a:r>
              <a:rPr lang="es-ES" sz="2400" dirty="0" err="1" smtClean="0"/>
              <a:t>adients</a:t>
            </a:r>
            <a:endParaRPr lang="es-ES" sz="2400" dirty="0" smtClean="0"/>
          </a:p>
          <a:p>
            <a:pPr marL="548640" indent="-411480">
              <a:lnSpc>
                <a:spcPct val="150000"/>
              </a:lnSpc>
              <a:buClr>
                <a:schemeClr val="tx1">
                  <a:shade val="95000"/>
                </a:schemeClr>
              </a:buClr>
              <a:buFont typeface="Wingdings" pitchFamily="2" charset="2"/>
              <a:buChar char="§"/>
              <a:defRPr/>
            </a:pPr>
            <a:r>
              <a:rPr lang="es-ES" sz="2400" dirty="0" err="1" smtClean="0"/>
              <a:t>Utilitzar</a:t>
            </a:r>
            <a:r>
              <a:rPr lang="es-ES" sz="2400" dirty="0" smtClean="0"/>
              <a:t> </a:t>
            </a:r>
            <a:r>
              <a:rPr lang="es-ES" sz="2400" dirty="0" err="1" smtClean="0"/>
              <a:t>llenguatge</a:t>
            </a:r>
            <a:r>
              <a:rPr lang="es-ES" sz="2400" dirty="0" smtClean="0"/>
              <a:t> </a:t>
            </a:r>
            <a:r>
              <a:rPr lang="es-ES" sz="2400" dirty="0" err="1" smtClean="0"/>
              <a:t>adecuat</a:t>
            </a:r>
            <a:endParaRPr lang="es-ES" sz="2400" dirty="0" smtClean="0"/>
          </a:p>
          <a:p>
            <a:pPr marL="548640" indent="-411480">
              <a:lnSpc>
                <a:spcPct val="150000"/>
              </a:lnSpc>
              <a:buClr>
                <a:schemeClr val="tx1">
                  <a:shade val="95000"/>
                </a:schemeClr>
              </a:buClr>
              <a:buFont typeface="Wingdings" pitchFamily="2" charset="2"/>
              <a:buChar char="§"/>
              <a:defRPr/>
            </a:pPr>
            <a:r>
              <a:rPr lang="es-ES" sz="2400" dirty="0" smtClean="0"/>
              <a:t>Revisable</a:t>
            </a:r>
          </a:p>
          <a:p>
            <a:endParaRPr lang="es-ES" sz="2800" dirty="0" smtClean="0"/>
          </a:p>
          <a:p>
            <a:pPr lvl="2">
              <a:buClr>
                <a:schemeClr val="tx1">
                  <a:shade val="95000"/>
                </a:schemeClr>
              </a:buClr>
              <a:defRPr/>
            </a:pPr>
            <a:endParaRPr lang="es-ES" sz="2400"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14480" y="274638"/>
            <a:ext cx="7286676" cy="796908"/>
          </a:xfrm>
        </p:spPr>
        <p:txBody>
          <a:bodyPr>
            <a:noAutofit/>
          </a:bodyPr>
          <a:lstStyle/>
          <a:p>
            <a:r>
              <a:rPr lang="ca-ES" sz="3600" b="1" dirty="0" smtClean="0">
                <a:solidFill>
                  <a:schemeClr val="tx2">
                    <a:lumMod val="75000"/>
                  </a:schemeClr>
                </a:solidFill>
              </a:rPr>
              <a:t>Farmacologia</a:t>
            </a:r>
            <a:endParaRPr lang="es-ES" sz="3600" b="1" dirty="0"/>
          </a:p>
        </p:txBody>
      </p:sp>
      <p:sp>
        <p:nvSpPr>
          <p:cNvPr id="3" name="2 Marcador de contenido"/>
          <p:cNvSpPr>
            <a:spLocks noGrp="1"/>
          </p:cNvSpPr>
          <p:nvPr>
            <p:ph idx="1"/>
          </p:nvPr>
        </p:nvSpPr>
        <p:spPr>
          <a:xfrm>
            <a:off x="1857356" y="1285860"/>
            <a:ext cx="6829444" cy="4840303"/>
          </a:xfrm>
        </p:spPr>
        <p:txBody>
          <a:bodyPr>
            <a:normAutofit/>
          </a:bodyPr>
          <a:lstStyle/>
          <a:p>
            <a:pPr marL="868680" lvl="1" indent="-283464">
              <a:buFont typeface="Wingdings" pitchFamily="2" charset="2"/>
              <a:buChar char="§"/>
              <a:defRPr/>
            </a:pPr>
            <a:endParaRPr lang="es-ES" sz="4000" dirty="0" smtClean="0"/>
          </a:p>
          <a:p>
            <a:pPr algn="just">
              <a:buNone/>
            </a:pPr>
            <a:endParaRPr lang="ca-ES" sz="2600" dirty="0" smtClean="0">
              <a:ea typeface="ＭＳ Ｐゴシック" charset="-128"/>
            </a:endParaRPr>
          </a:p>
          <a:p>
            <a:endParaRPr lang="es-ES" dirty="0"/>
          </a:p>
        </p:txBody>
      </p:sp>
      <p:sp>
        <p:nvSpPr>
          <p:cNvPr id="5" name="4 Rectángulo"/>
          <p:cNvSpPr/>
          <p:nvPr/>
        </p:nvSpPr>
        <p:spPr>
          <a:xfrm>
            <a:off x="0" y="0"/>
            <a:ext cx="142872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 name="Picture 2"/>
          <p:cNvPicPr>
            <a:picLocks noChangeAspect="1" noChangeArrowheads="1"/>
          </p:cNvPicPr>
          <p:nvPr/>
        </p:nvPicPr>
        <p:blipFill>
          <a:blip r:embed="rId2" cstate="print"/>
          <a:srcRect/>
          <a:stretch>
            <a:fillRect/>
          </a:stretch>
        </p:blipFill>
        <p:spPr bwMode="auto">
          <a:xfrm>
            <a:off x="0" y="0"/>
            <a:ext cx="1428728" cy="1012611"/>
          </a:xfrm>
          <a:prstGeom prst="rect">
            <a:avLst/>
          </a:prstGeom>
          <a:noFill/>
          <a:ln w="9525">
            <a:noFill/>
            <a:miter lim="800000"/>
            <a:headEnd/>
            <a:tailEnd/>
          </a:ln>
          <a:effectLst/>
        </p:spPr>
      </p:pic>
      <p:sp>
        <p:nvSpPr>
          <p:cNvPr id="7" name="6 Rectángulo"/>
          <p:cNvSpPr/>
          <p:nvPr/>
        </p:nvSpPr>
        <p:spPr>
          <a:xfrm>
            <a:off x="1643042" y="1214422"/>
            <a:ext cx="7358114" cy="2831544"/>
          </a:xfrm>
          <a:prstGeom prst="rect">
            <a:avLst/>
          </a:prstGeom>
        </p:spPr>
        <p:txBody>
          <a:bodyPr wrap="square">
            <a:spAutoFit/>
          </a:bodyPr>
          <a:lstStyle/>
          <a:p>
            <a:pPr marL="548640" indent="-411480">
              <a:lnSpc>
                <a:spcPct val="150000"/>
              </a:lnSpc>
              <a:buClr>
                <a:schemeClr val="tx1">
                  <a:shade val="95000"/>
                </a:schemeClr>
              </a:buClr>
              <a:buFont typeface="Wingdings" pitchFamily="2" charset="2"/>
              <a:buChar char="§"/>
              <a:defRPr/>
            </a:pPr>
            <a:r>
              <a:rPr lang="es-ES" sz="2800" dirty="0" err="1" smtClean="0"/>
              <a:t>Midazolam</a:t>
            </a:r>
            <a:endParaRPr lang="es-ES" sz="2800" dirty="0" smtClean="0"/>
          </a:p>
          <a:p>
            <a:pPr marL="548640" indent="-411480">
              <a:lnSpc>
                <a:spcPct val="150000"/>
              </a:lnSpc>
              <a:buClr>
                <a:schemeClr val="tx1">
                  <a:shade val="95000"/>
                </a:schemeClr>
              </a:buClr>
              <a:buFont typeface="Wingdings" pitchFamily="2" charset="2"/>
              <a:buChar char="§"/>
              <a:defRPr/>
            </a:pPr>
            <a:r>
              <a:rPr lang="es-ES" sz="2800" dirty="0" err="1" smtClean="0"/>
              <a:t>Levomepromazina</a:t>
            </a:r>
            <a:endParaRPr lang="es-ES" sz="2800" dirty="0" smtClean="0"/>
          </a:p>
          <a:p>
            <a:pPr marL="548640" indent="-411480">
              <a:lnSpc>
                <a:spcPct val="150000"/>
              </a:lnSpc>
              <a:buClr>
                <a:schemeClr val="tx1">
                  <a:shade val="95000"/>
                </a:schemeClr>
              </a:buClr>
              <a:buFont typeface="Wingdings" pitchFamily="2" charset="2"/>
              <a:buChar char="§"/>
              <a:defRPr/>
            </a:pPr>
            <a:r>
              <a:rPr lang="es-ES" sz="2800" dirty="0" smtClean="0"/>
              <a:t>Fenobarbital</a:t>
            </a:r>
          </a:p>
          <a:p>
            <a:endParaRPr lang="es-ES" sz="2800" dirty="0" smtClean="0"/>
          </a:p>
          <a:p>
            <a:pPr lvl="2">
              <a:buClr>
                <a:schemeClr val="tx1">
                  <a:shade val="95000"/>
                </a:schemeClr>
              </a:buClr>
              <a:defRPr/>
            </a:pPr>
            <a:endParaRPr lang="es-ES" sz="2400" dirty="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redondeado"/>
          <p:cNvSpPr/>
          <p:nvPr/>
        </p:nvSpPr>
        <p:spPr>
          <a:xfrm>
            <a:off x="395288" y="569913"/>
            <a:ext cx="1347787" cy="9144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ca-ES" sz="1600" dirty="0">
                <a:solidFill>
                  <a:schemeClr val="tx1"/>
                </a:solidFill>
              </a:rPr>
              <a:t>Altres opcions de tractament?</a:t>
            </a:r>
          </a:p>
        </p:txBody>
      </p:sp>
      <p:grpSp>
        <p:nvGrpSpPr>
          <p:cNvPr id="2" name="26 Grupo"/>
          <p:cNvGrpSpPr>
            <a:grpSpLocks/>
          </p:cNvGrpSpPr>
          <p:nvPr/>
        </p:nvGrpSpPr>
        <p:grpSpPr bwMode="auto">
          <a:xfrm>
            <a:off x="2424113" y="742950"/>
            <a:ext cx="700087" cy="631825"/>
            <a:chOff x="2760834" y="1529598"/>
            <a:chExt cx="700215" cy="631628"/>
          </a:xfrm>
        </p:grpSpPr>
        <p:sp>
          <p:nvSpPr>
            <p:cNvPr id="22575" name="6 CuadroTexto"/>
            <p:cNvSpPr txBox="1">
              <a:spLocks noChangeArrowheads="1"/>
            </p:cNvSpPr>
            <p:nvPr/>
          </p:nvSpPr>
          <p:spPr bwMode="auto">
            <a:xfrm>
              <a:off x="2843808" y="1628800"/>
              <a:ext cx="486030" cy="369332"/>
            </a:xfrm>
            <a:prstGeom prst="rect">
              <a:avLst/>
            </a:prstGeom>
            <a:solidFill>
              <a:schemeClr val="bg1"/>
            </a:solidFill>
            <a:ln w="9525">
              <a:noFill/>
              <a:miter lim="800000"/>
              <a:headEnd/>
              <a:tailEnd/>
            </a:ln>
          </p:spPr>
          <p:txBody>
            <a:bodyPr wrap="none">
              <a:spAutoFit/>
            </a:bodyPr>
            <a:lstStyle/>
            <a:p>
              <a:r>
                <a:rPr lang="es-ES"/>
                <a:t>NO</a:t>
              </a:r>
            </a:p>
          </p:txBody>
        </p:sp>
        <p:sp>
          <p:nvSpPr>
            <p:cNvPr id="26" name="25 Rectángulo redondeado"/>
            <p:cNvSpPr/>
            <p:nvPr/>
          </p:nvSpPr>
          <p:spPr>
            <a:xfrm>
              <a:off x="2760834" y="1529598"/>
              <a:ext cx="700215" cy="63162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grpSp>
      <p:grpSp>
        <p:nvGrpSpPr>
          <p:cNvPr id="3" name="30 Grupo"/>
          <p:cNvGrpSpPr>
            <a:grpSpLocks/>
          </p:cNvGrpSpPr>
          <p:nvPr/>
        </p:nvGrpSpPr>
        <p:grpSpPr bwMode="auto">
          <a:xfrm>
            <a:off x="6813550" y="611188"/>
            <a:ext cx="2214563" cy="1895475"/>
            <a:chOff x="6812424" y="1301650"/>
            <a:chExt cx="2004833" cy="1767309"/>
          </a:xfrm>
        </p:grpSpPr>
        <p:sp>
          <p:nvSpPr>
            <p:cNvPr id="25" name="24 CuadroTexto"/>
            <p:cNvSpPr txBox="1"/>
            <p:nvPr/>
          </p:nvSpPr>
          <p:spPr>
            <a:xfrm>
              <a:off x="6833982" y="1523674"/>
              <a:ext cx="1983275" cy="1323262"/>
            </a:xfrm>
            <a:prstGeom prst="rect">
              <a:avLst/>
            </a:prstGeom>
            <a:noFill/>
          </p:spPr>
          <p:txBody>
            <a:bodyPr wrap="none">
              <a:spAutoFit/>
            </a:bodyPr>
            <a:lstStyle/>
            <a:p>
              <a:pPr fontAlgn="auto">
                <a:spcBef>
                  <a:spcPts val="0"/>
                </a:spcBef>
                <a:spcAft>
                  <a:spcPts val="0"/>
                </a:spcAft>
                <a:defRPr/>
              </a:pPr>
              <a:r>
                <a:rPr lang="ca-ES" sz="1600" dirty="0">
                  <a:latin typeface="+mn-lt"/>
                  <a:cs typeface="+mn-cs"/>
                </a:rPr>
                <a:t>Assegurar-se:</a:t>
              </a:r>
            </a:p>
            <a:p>
              <a:pPr marL="285750" indent="-285750" fontAlgn="auto">
                <a:spcBef>
                  <a:spcPts val="0"/>
                </a:spcBef>
                <a:spcAft>
                  <a:spcPts val="0"/>
                </a:spcAft>
                <a:buFontTx/>
                <a:buChar char="-"/>
                <a:defRPr/>
              </a:pPr>
              <a:r>
                <a:rPr lang="ca-ES" sz="1600" dirty="0">
                  <a:latin typeface="+mn-lt"/>
                  <a:cs typeface="+mn-cs"/>
                </a:rPr>
                <a:t>Compartir decisió</a:t>
              </a:r>
            </a:p>
            <a:p>
              <a:pPr marL="285750" indent="-285750" fontAlgn="auto">
                <a:spcBef>
                  <a:spcPts val="0"/>
                </a:spcBef>
                <a:spcAft>
                  <a:spcPts val="0"/>
                </a:spcAft>
                <a:buFontTx/>
                <a:buChar char="-"/>
                <a:defRPr/>
              </a:pPr>
              <a:r>
                <a:rPr lang="ca-ES" sz="1600" dirty="0">
                  <a:latin typeface="+mn-lt"/>
                  <a:cs typeface="+mn-cs"/>
                </a:rPr>
                <a:t>Informar família</a:t>
              </a:r>
            </a:p>
            <a:p>
              <a:pPr marL="285750" indent="-285750" fontAlgn="auto">
                <a:spcBef>
                  <a:spcPts val="0"/>
                </a:spcBef>
                <a:spcAft>
                  <a:spcPts val="0"/>
                </a:spcAft>
                <a:buFontTx/>
                <a:buChar char="-"/>
                <a:defRPr/>
              </a:pPr>
              <a:r>
                <a:rPr lang="ca-ES" sz="1600" dirty="0">
                  <a:latin typeface="+mn-lt"/>
                  <a:cs typeface="+mn-cs"/>
                </a:rPr>
                <a:t>Consentiment</a:t>
              </a:r>
            </a:p>
            <a:p>
              <a:pPr marL="285750" indent="-285750" fontAlgn="auto">
                <a:spcBef>
                  <a:spcPts val="0"/>
                </a:spcBef>
                <a:spcAft>
                  <a:spcPts val="0"/>
                </a:spcAft>
                <a:buFontTx/>
                <a:buChar char="-"/>
                <a:defRPr/>
              </a:pPr>
              <a:r>
                <a:rPr lang="ca-ES" sz="1600" dirty="0">
                  <a:latin typeface="+mn-lt"/>
                  <a:cs typeface="+mn-cs"/>
                </a:rPr>
                <a:t>Enregistrar procés</a:t>
              </a:r>
            </a:p>
          </p:txBody>
        </p:sp>
        <p:sp>
          <p:nvSpPr>
            <p:cNvPr id="28" name="27 Rectángulo redondeado"/>
            <p:cNvSpPr/>
            <p:nvPr/>
          </p:nvSpPr>
          <p:spPr>
            <a:xfrm>
              <a:off x="6812424" y="1301650"/>
              <a:ext cx="1983275" cy="1767309"/>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grpSp>
      <p:grpSp>
        <p:nvGrpSpPr>
          <p:cNvPr id="5" name="29 Grupo"/>
          <p:cNvGrpSpPr>
            <a:grpSpLocks/>
          </p:cNvGrpSpPr>
          <p:nvPr/>
        </p:nvGrpSpPr>
        <p:grpSpPr bwMode="auto">
          <a:xfrm>
            <a:off x="4086225" y="569913"/>
            <a:ext cx="1652588" cy="914400"/>
            <a:chOff x="4598681" y="1356838"/>
            <a:chExt cx="1651769" cy="914400"/>
          </a:xfrm>
        </p:grpSpPr>
        <p:sp>
          <p:nvSpPr>
            <p:cNvPr id="29" name="28 Rectángulo redondeado"/>
            <p:cNvSpPr/>
            <p:nvPr/>
          </p:nvSpPr>
          <p:spPr>
            <a:xfrm>
              <a:off x="4598681" y="1356838"/>
              <a:ext cx="1651769" cy="914400"/>
            </a:xfrm>
            <a:prstGeom prst="roundRect">
              <a:avLst/>
            </a:prstGeom>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s-ES"/>
            </a:p>
          </p:txBody>
        </p:sp>
        <p:sp>
          <p:nvSpPr>
            <p:cNvPr id="22572" name="7 CuadroTexto"/>
            <p:cNvSpPr txBox="1">
              <a:spLocks noChangeArrowheads="1"/>
            </p:cNvSpPr>
            <p:nvPr/>
          </p:nvSpPr>
          <p:spPr bwMode="auto">
            <a:xfrm>
              <a:off x="4899121" y="1628800"/>
              <a:ext cx="1006750" cy="369332"/>
            </a:xfrm>
            <a:prstGeom prst="rect">
              <a:avLst/>
            </a:prstGeom>
            <a:noFill/>
            <a:ln w="9525">
              <a:noFill/>
              <a:miter lim="800000"/>
              <a:headEnd/>
              <a:tailEnd/>
            </a:ln>
          </p:spPr>
          <p:txBody>
            <a:bodyPr wrap="none">
              <a:spAutoFit/>
            </a:bodyPr>
            <a:lstStyle/>
            <a:p>
              <a:r>
                <a:rPr lang="es-ES"/>
                <a:t>SEDACIÓ</a:t>
              </a:r>
            </a:p>
          </p:txBody>
        </p:sp>
      </p:grpSp>
      <p:grpSp>
        <p:nvGrpSpPr>
          <p:cNvPr id="6" name="2085 Grupo"/>
          <p:cNvGrpSpPr>
            <a:grpSpLocks/>
          </p:cNvGrpSpPr>
          <p:nvPr/>
        </p:nvGrpSpPr>
        <p:grpSpPr bwMode="auto">
          <a:xfrm>
            <a:off x="711200" y="2036763"/>
            <a:ext cx="715963" cy="571500"/>
            <a:chOff x="557827" y="2043138"/>
            <a:chExt cx="716577" cy="571271"/>
          </a:xfrm>
        </p:grpSpPr>
        <p:sp>
          <p:nvSpPr>
            <p:cNvPr id="22569" name="8 CuadroTexto"/>
            <p:cNvSpPr txBox="1">
              <a:spLocks noChangeArrowheads="1"/>
            </p:cNvSpPr>
            <p:nvPr/>
          </p:nvSpPr>
          <p:spPr bwMode="auto">
            <a:xfrm>
              <a:off x="725812" y="2144107"/>
              <a:ext cx="348172" cy="369332"/>
            </a:xfrm>
            <a:prstGeom prst="rect">
              <a:avLst/>
            </a:prstGeom>
            <a:noFill/>
            <a:ln w="9525">
              <a:noFill/>
              <a:miter lim="800000"/>
              <a:headEnd/>
              <a:tailEnd/>
            </a:ln>
          </p:spPr>
          <p:txBody>
            <a:bodyPr wrap="none">
              <a:spAutoFit/>
            </a:bodyPr>
            <a:lstStyle/>
            <a:p>
              <a:r>
                <a:rPr lang="es-ES"/>
                <a:t>SI</a:t>
              </a:r>
            </a:p>
          </p:txBody>
        </p:sp>
        <p:sp>
          <p:nvSpPr>
            <p:cNvPr id="2048" name="2047 Rectángulo redondeado"/>
            <p:cNvSpPr/>
            <p:nvPr/>
          </p:nvSpPr>
          <p:spPr>
            <a:xfrm>
              <a:off x="557827" y="2043138"/>
              <a:ext cx="716577" cy="57127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grpSp>
      <p:sp>
        <p:nvSpPr>
          <p:cNvPr id="22535" name="11 CuadroTexto"/>
          <p:cNvSpPr txBox="1">
            <a:spLocks noChangeArrowheads="1"/>
          </p:cNvSpPr>
          <p:nvPr/>
        </p:nvSpPr>
        <p:spPr bwMode="auto">
          <a:xfrm>
            <a:off x="369888" y="3348038"/>
            <a:ext cx="1365250" cy="585787"/>
          </a:xfrm>
          <a:prstGeom prst="rect">
            <a:avLst/>
          </a:prstGeom>
          <a:noFill/>
          <a:ln w="9525">
            <a:noFill/>
            <a:miter lim="800000"/>
            <a:headEnd/>
            <a:tailEnd/>
          </a:ln>
        </p:spPr>
        <p:txBody>
          <a:bodyPr wrap="none">
            <a:spAutoFit/>
          </a:bodyPr>
          <a:lstStyle/>
          <a:p>
            <a:pPr algn="ctr"/>
            <a:r>
              <a:rPr lang="es-ES" sz="1600"/>
              <a:t>Valorar la mes</a:t>
            </a:r>
          </a:p>
          <a:p>
            <a:pPr algn="ctr"/>
            <a:r>
              <a:rPr lang="es-ES" sz="1600"/>
              <a:t>adient</a:t>
            </a:r>
          </a:p>
        </p:txBody>
      </p:sp>
      <p:pic>
        <p:nvPicPr>
          <p:cNvPr id="22536" name="Picture 21"/>
          <p:cNvPicPr>
            <a:picLocks noChangeAspect="1" noChangeArrowheads="1"/>
          </p:cNvPicPr>
          <p:nvPr/>
        </p:nvPicPr>
        <p:blipFill>
          <a:blip r:embed="rId3"/>
          <a:srcRect/>
          <a:stretch>
            <a:fillRect/>
          </a:stretch>
        </p:blipFill>
        <p:spPr bwMode="auto">
          <a:xfrm>
            <a:off x="396875" y="3141663"/>
            <a:ext cx="1347788" cy="938212"/>
          </a:xfrm>
          <a:prstGeom prst="rect">
            <a:avLst/>
          </a:prstGeom>
          <a:noFill/>
          <a:ln w="9525">
            <a:noFill/>
            <a:miter lim="800000"/>
            <a:headEnd/>
            <a:tailEnd/>
          </a:ln>
        </p:spPr>
      </p:pic>
      <p:grpSp>
        <p:nvGrpSpPr>
          <p:cNvPr id="7" name="2087 Grupo"/>
          <p:cNvGrpSpPr>
            <a:grpSpLocks/>
          </p:cNvGrpSpPr>
          <p:nvPr/>
        </p:nvGrpSpPr>
        <p:grpSpPr bwMode="auto">
          <a:xfrm>
            <a:off x="5934075" y="3275013"/>
            <a:ext cx="1757363" cy="1179512"/>
            <a:chOff x="5781300" y="3280749"/>
            <a:chExt cx="1757864" cy="1179432"/>
          </a:xfrm>
        </p:grpSpPr>
        <p:sp>
          <p:nvSpPr>
            <p:cNvPr id="22567" name="17 CuadroTexto"/>
            <p:cNvSpPr txBox="1">
              <a:spLocks noChangeArrowheads="1"/>
            </p:cNvSpPr>
            <p:nvPr/>
          </p:nvSpPr>
          <p:spPr bwMode="auto">
            <a:xfrm>
              <a:off x="5892586" y="3329689"/>
              <a:ext cx="1535292" cy="1077218"/>
            </a:xfrm>
            <a:prstGeom prst="rect">
              <a:avLst/>
            </a:prstGeom>
            <a:noFill/>
            <a:ln w="9525">
              <a:noFill/>
              <a:miter lim="800000"/>
              <a:headEnd/>
              <a:tailEnd/>
            </a:ln>
          </p:spPr>
          <p:txBody>
            <a:bodyPr wrap="none">
              <a:spAutoFit/>
            </a:bodyPr>
            <a:lstStyle/>
            <a:p>
              <a:r>
                <a:rPr lang="ca-ES" sz="1600"/>
                <a:t>Dispnea</a:t>
              </a:r>
            </a:p>
            <a:p>
              <a:r>
                <a:rPr lang="ca-ES" sz="1600"/>
                <a:t>Dolor</a:t>
              </a:r>
            </a:p>
            <a:p>
              <a:r>
                <a:rPr lang="ca-ES" sz="1600"/>
                <a:t>Hemorràgia</a:t>
              </a:r>
            </a:p>
            <a:p>
              <a:r>
                <a:rPr lang="ca-ES" sz="1600"/>
                <a:t>Ansietat/pànic</a:t>
              </a:r>
              <a:r>
                <a:rPr lang="es-ES" sz="1600"/>
                <a:t>…</a:t>
              </a:r>
            </a:p>
          </p:txBody>
        </p:sp>
        <p:pic>
          <p:nvPicPr>
            <p:cNvPr id="22568" name="Picture 22"/>
            <p:cNvPicPr>
              <a:picLocks noChangeAspect="1" noChangeArrowheads="1"/>
            </p:cNvPicPr>
            <p:nvPr/>
          </p:nvPicPr>
          <p:blipFill>
            <a:blip r:embed="rId3"/>
            <a:srcRect/>
            <a:stretch>
              <a:fillRect/>
            </a:stretch>
          </p:blipFill>
          <p:spPr bwMode="auto">
            <a:xfrm>
              <a:off x="5781300" y="3280749"/>
              <a:ext cx="1757864" cy="1179432"/>
            </a:xfrm>
            <a:prstGeom prst="rect">
              <a:avLst/>
            </a:prstGeom>
            <a:noFill/>
            <a:ln w="9525">
              <a:noFill/>
              <a:miter lim="800000"/>
              <a:headEnd/>
              <a:tailEnd/>
            </a:ln>
          </p:spPr>
        </p:pic>
      </p:grpSp>
      <p:grpSp>
        <p:nvGrpSpPr>
          <p:cNvPr id="8" name="2071 Grupo"/>
          <p:cNvGrpSpPr>
            <a:grpSpLocks/>
          </p:cNvGrpSpPr>
          <p:nvPr/>
        </p:nvGrpSpPr>
        <p:grpSpPr bwMode="auto">
          <a:xfrm>
            <a:off x="2744788" y="3422650"/>
            <a:ext cx="1846262" cy="812800"/>
            <a:chOff x="2152421" y="3429000"/>
            <a:chExt cx="1845202" cy="811604"/>
          </a:xfrm>
        </p:grpSpPr>
        <p:sp>
          <p:nvSpPr>
            <p:cNvPr id="22565" name="15 CuadroTexto"/>
            <p:cNvSpPr txBox="1">
              <a:spLocks noChangeArrowheads="1"/>
            </p:cNvSpPr>
            <p:nvPr/>
          </p:nvSpPr>
          <p:spPr bwMode="auto">
            <a:xfrm>
              <a:off x="2159275" y="3546218"/>
              <a:ext cx="1798249" cy="584775"/>
            </a:xfrm>
            <a:prstGeom prst="rect">
              <a:avLst/>
            </a:prstGeom>
            <a:noFill/>
            <a:ln w="9525">
              <a:noFill/>
              <a:miter lim="800000"/>
              <a:headEnd/>
              <a:tailEnd/>
            </a:ln>
          </p:spPr>
          <p:txBody>
            <a:bodyPr wrap="none">
              <a:spAutoFit/>
            </a:bodyPr>
            <a:lstStyle/>
            <a:p>
              <a:pPr algn="ctr"/>
              <a:r>
                <a:rPr lang="ca-ES" sz="1600"/>
                <a:t>Deliri </a:t>
              </a:r>
            </a:p>
            <a:p>
              <a:pPr algn="ctr"/>
              <a:r>
                <a:rPr lang="ca-ES" sz="1600"/>
                <a:t>o alcoholisme previ</a:t>
              </a:r>
            </a:p>
          </p:txBody>
        </p:sp>
        <p:pic>
          <p:nvPicPr>
            <p:cNvPr id="22566" name="Picture 23"/>
            <p:cNvPicPr>
              <a:picLocks noChangeAspect="1" noChangeArrowheads="1"/>
            </p:cNvPicPr>
            <p:nvPr/>
          </p:nvPicPr>
          <p:blipFill>
            <a:blip r:embed="rId3"/>
            <a:srcRect/>
            <a:stretch>
              <a:fillRect/>
            </a:stretch>
          </p:blipFill>
          <p:spPr bwMode="auto">
            <a:xfrm>
              <a:off x="2152421" y="3429000"/>
              <a:ext cx="1845202" cy="811604"/>
            </a:xfrm>
            <a:prstGeom prst="rect">
              <a:avLst/>
            </a:prstGeom>
            <a:noFill/>
            <a:ln w="9525">
              <a:noFill/>
              <a:miter lim="800000"/>
              <a:headEnd/>
              <a:tailEnd/>
            </a:ln>
          </p:spPr>
        </p:pic>
      </p:grpSp>
      <p:grpSp>
        <p:nvGrpSpPr>
          <p:cNvPr id="9" name="2075 Grupo"/>
          <p:cNvGrpSpPr>
            <a:grpSpLocks/>
          </p:cNvGrpSpPr>
          <p:nvPr/>
        </p:nvGrpSpPr>
        <p:grpSpPr bwMode="auto">
          <a:xfrm>
            <a:off x="6272213" y="4830763"/>
            <a:ext cx="1395412" cy="596900"/>
            <a:chOff x="4673278" y="4725144"/>
            <a:chExt cx="1396330" cy="597416"/>
          </a:xfrm>
        </p:grpSpPr>
        <p:pic>
          <p:nvPicPr>
            <p:cNvPr id="22563" name="Picture 25"/>
            <p:cNvPicPr>
              <a:picLocks noChangeAspect="1" noChangeArrowheads="1"/>
            </p:cNvPicPr>
            <p:nvPr/>
          </p:nvPicPr>
          <p:blipFill>
            <a:blip r:embed="rId3"/>
            <a:srcRect/>
            <a:stretch>
              <a:fillRect/>
            </a:stretch>
          </p:blipFill>
          <p:spPr bwMode="auto">
            <a:xfrm>
              <a:off x="4673278" y="4725144"/>
              <a:ext cx="1396330" cy="597416"/>
            </a:xfrm>
            <a:prstGeom prst="rect">
              <a:avLst/>
            </a:prstGeom>
            <a:noFill/>
            <a:ln w="9525">
              <a:noFill/>
              <a:miter lim="800000"/>
              <a:headEnd/>
              <a:tailEnd/>
            </a:ln>
          </p:spPr>
        </p:pic>
        <p:sp>
          <p:nvSpPr>
            <p:cNvPr id="22564" name="2074 CuadroTexto"/>
            <p:cNvSpPr txBox="1">
              <a:spLocks noChangeArrowheads="1"/>
            </p:cNvSpPr>
            <p:nvPr/>
          </p:nvSpPr>
          <p:spPr bwMode="auto">
            <a:xfrm>
              <a:off x="4759865" y="4869160"/>
              <a:ext cx="1223155" cy="369332"/>
            </a:xfrm>
            <a:prstGeom prst="rect">
              <a:avLst/>
            </a:prstGeom>
            <a:noFill/>
            <a:ln w="9525">
              <a:noFill/>
              <a:miter lim="800000"/>
              <a:headEnd/>
              <a:tailEnd/>
            </a:ln>
          </p:spPr>
          <p:txBody>
            <a:bodyPr wrap="none">
              <a:spAutoFit/>
            </a:bodyPr>
            <a:lstStyle/>
            <a:p>
              <a:r>
                <a:rPr lang="es-ES"/>
                <a:t>Midazolam</a:t>
              </a:r>
            </a:p>
          </p:txBody>
        </p:sp>
      </p:grpSp>
      <p:pic>
        <p:nvPicPr>
          <p:cNvPr id="22540" name="Picture 26"/>
          <p:cNvPicPr>
            <a:picLocks noChangeAspect="1" noChangeArrowheads="1"/>
          </p:cNvPicPr>
          <p:nvPr/>
        </p:nvPicPr>
        <p:blipFill>
          <a:blip r:embed="rId4"/>
          <a:srcRect/>
          <a:stretch>
            <a:fillRect/>
          </a:stretch>
        </p:blipFill>
        <p:spPr bwMode="auto">
          <a:xfrm>
            <a:off x="2997200" y="5705475"/>
            <a:ext cx="1395413" cy="609600"/>
          </a:xfrm>
          <a:prstGeom prst="rect">
            <a:avLst/>
          </a:prstGeom>
          <a:noFill/>
          <a:ln w="9525">
            <a:noFill/>
            <a:miter lim="800000"/>
            <a:headEnd/>
            <a:tailEnd/>
          </a:ln>
        </p:spPr>
      </p:pic>
      <p:grpSp>
        <p:nvGrpSpPr>
          <p:cNvPr id="10" name="2078 Grupo"/>
          <p:cNvGrpSpPr>
            <a:grpSpLocks/>
          </p:cNvGrpSpPr>
          <p:nvPr/>
        </p:nvGrpSpPr>
        <p:grpSpPr bwMode="auto">
          <a:xfrm>
            <a:off x="2708275" y="4778375"/>
            <a:ext cx="1917700" cy="565150"/>
            <a:chOff x="6660232" y="4725144"/>
            <a:chExt cx="1917695" cy="565348"/>
          </a:xfrm>
        </p:grpSpPr>
        <p:pic>
          <p:nvPicPr>
            <p:cNvPr id="22561" name="Picture 24"/>
            <p:cNvPicPr>
              <a:picLocks noChangeAspect="1" noChangeArrowheads="1"/>
            </p:cNvPicPr>
            <p:nvPr/>
          </p:nvPicPr>
          <p:blipFill>
            <a:blip r:embed="rId3"/>
            <a:srcRect/>
            <a:stretch>
              <a:fillRect/>
            </a:stretch>
          </p:blipFill>
          <p:spPr bwMode="auto">
            <a:xfrm>
              <a:off x="6660232" y="4725144"/>
              <a:ext cx="1917695" cy="565348"/>
            </a:xfrm>
            <a:prstGeom prst="rect">
              <a:avLst/>
            </a:prstGeom>
            <a:noFill/>
            <a:ln w="9525">
              <a:noFill/>
              <a:miter lim="800000"/>
              <a:headEnd/>
              <a:tailEnd/>
            </a:ln>
          </p:spPr>
        </p:pic>
        <p:sp>
          <p:nvSpPr>
            <p:cNvPr id="22562" name="2077 CuadroTexto"/>
            <p:cNvSpPr txBox="1">
              <a:spLocks noChangeArrowheads="1"/>
            </p:cNvSpPr>
            <p:nvPr/>
          </p:nvSpPr>
          <p:spPr bwMode="auto">
            <a:xfrm>
              <a:off x="6665800" y="4787860"/>
              <a:ext cx="1912127" cy="369332"/>
            </a:xfrm>
            <a:prstGeom prst="rect">
              <a:avLst/>
            </a:prstGeom>
            <a:noFill/>
            <a:ln w="9525">
              <a:noFill/>
              <a:miter lim="800000"/>
              <a:headEnd/>
              <a:tailEnd/>
            </a:ln>
          </p:spPr>
          <p:txBody>
            <a:bodyPr wrap="none">
              <a:spAutoFit/>
            </a:bodyPr>
            <a:lstStyle/>
            <a:p>
              <a:r>
                <a:rPr lang="es-ES"/>
                <a:t>Levomepromazina</a:t>
              </a:r>
            </a:p>
          </p:txBody>
        </p:sp>
      </p:grpSp>
      <p:grpSp>
        <p:nvGrpSpPr>
          <p:cNvPr id="11" name="2081 Grupo"/>
          <p:cNvGrpSpPr>
            <a:grpSpLocks/>
          </p:cNvGrpSpPr>
          <p:nvPr/>
        </p:nvGrpSpPr>
        <p:grpSpPr bwMode="auto">
          <a:xfrm>
            <a:off x="6121400" y="5770563"/>
            <a:ext cx="1914525" cy="566737"/>
            <a:chOff x="4525154" y="5722945"/>
            <a:chExt cx="1914525" cy="566737"/>
          </a:xfrm>
        </p:grpSpPr>
        <p:pic>
          <p:nvPicPr>
            <p:cNvPr id="22559" name="Picture 27"/>
            <p:cNvPicPr>
              <a:picLocks noChangeAspect="1" noChangeArrowheads="1"/>
            </p:cNvPicPr>
            <p:nvPr/>
          </p:nvPicPr>
          <p:blipFill>
            <a:blip r:embed="rId5"/>
            <a:srcRect/>
            <a:stretch>
              <a:fillRect/>
            </a:stretch>
          </p:blipFill>
          <p:spPr bwMode="auto">
            <a:xfrm>
              <a:off x="4525154" y="5722945"/>
              <a:ext cx="1914525" cy="566737"/>
            </a:xfrm>
            <a:prstGeom prst="rect">
              <a:avLst/>
            </a:prstGeom>
            <a:noFill/>
            <a:ln w="9525">
              <a:noFill/>
              <a:miter lim="800000"/>
              <a:headEnd/>
              <a:tailEnd/>
            </a:ln>
          </p:spPr>
        </p:pic>
        <p:sp>
          <p:nvSpPr>
            <p:cNvPr id="22560" name="2080 CuadroTexto"/>
            <p:cNvSpPr txBox="1">
              <a:spLocks noChangeArrowheads="1"/>
            </p:cNvSpPr>
            <p:nvPr/>
          </p:nvSpPr>
          <p:spPr bwMode="auto">
            <a:xfrm>
              <a:off x="4526352" y="5817562"/>
              <a:ext cx="1912127" cy="369332"/>
            </a:xfrm>
            <a:prstGeom prst="rect">
              <a:avLst/>
            </a:prstGeom>
            <a:noFill/>
            <a:ln w="9525">
              <a:noFill/>
              <a:miter lim="800000"/>
              <a:headEnd/>
              <a:tailEnd/>
            </a:ln>
          </p:spPr>
          <p:txBody>
            <a:bodyPr wrap="none">
              <a:spAutoFit/>
            </a:bodyPr>
            <a:lstStyle/>
            <a:p>
              <a:r>
                <a:rPr lang="es-ES"/>
                <a:t>Levomepromazina</a:t>
              </a:r>
            </a:p>
          </p:txBody>
        </p:sp>
      </p:grpSp>
      <p:grpSp>
        <p:nvGrpSpPr>
          <p:cNvPr id="12" name="2083 Grupo"/>
          <p:cNvGrpSpPr>
            <a:grpSpLocks/>
          </p:cNvGrpSpPr>
          <p:nvPr/>
        </p:nvGrpSpPr>
        <p:grpSpPr bwMode="auto">
          <a:xfrm>
            <a:off x="3990975" y="2152650"/>
            <a:ext cx="1914525" cy="584200"/>
            <a:chOff x="2495718" y="2470365"/>
            <a:chExt cx="1914525" cy="584775"/>
          </a:xfrm>
        </p:grpSpPr>
        <p:sp>
          <p:nvSpPr>
            <p:cNvPr id="22557" name="13 CuadroTexto"/>
            <p:cNvSpPr txBox="1">
              <a:spLocks noChangeArrowheads="1"/>
            </p:cNvSpPr>
            <p:nvPr/>
          </p:nvSpPr>
          <p:spPr bwMode="auto">
            <a:xfrm>
              <a:off x="2495718" y="2470365"/>
              <a:ext cx="1888979" cy="584775"/>
            </a:xfrm>
            <a:prstGeom prst="rect">
              <a:avLst/>
            </a:prstGeom>
            <a:noFill/>
            <a:ln w="9525">
              <a:noFill/>
              <a:miter lim="800000"/>
              <a:headEnd/>
              <a:tailEnd/>
            </a:ln>
          </p:spPr>
          <p:txBody>
            <a:bodyPr wrap="none">
              <a:spAutoFit/>
            </a:bodyPr>
            <a:lstStyle/>
            <a:p>
              <a:pPr algn="ctr"/>
              <a:r>
                <a:rPr lang="ca-ES" sz="1600"/>
                <a:t>Quin es el símptoma</a:t>
              </a:r>
            </a:p>
            <a:p>
              <a:pPr algn="ctr"/>
              <a:r>
                <a:rPr lang="ca-ES" sz="1600"/>
                <a:t> o problema?</a:t>
              </a:r>
            </a:p>
          </p:txBody>
        </p:sp>
        <p:pic>
          <p:nvPicPr>
            <p:cNvPr id="22558" name="Picture 28"/>
            <p:cNvPicPr>
              <a:picLocks noChangeAspect="1" noChangeArrowheads="1"/>
            </p:cNvPicPr>
            <p:nvPr/>
          </p:nvPicPr>
          <p:blipFill>
            <a:blip r:embed="rId5"/>
            <a:srcRect/>
            <a:stretch>
              <a:fillRect/>
            </a:stretch>
          </p:blipFill>
          <p:spPr bwMode="auto">
            <a:xfrm>
              <a:off x="2495718" y="2472527"/>
              <a:ext cx="1914525" cy="566737"/>
            </a:xfrm>
            <a:prstGeom prst="rect">
              <a:avLst/>
            </a:prstGeom>
            <a:noFill/>
            <a:ln w="9525">
              <a:noFill/>
              <a:miter lim="800000"/>
              <a:headEnd/>
              <a:tailEnd/>
            </a:ln>
          </p:spPr>
        </p:pic>
      </p:grpSp>
      <p:sp>
        <p:nvSpPr>
          <p:cNvPr id="2085" name="2084 Flecha abajo"/>
          <p:cNvSpPr/>
          <p:nvPr/>
        </p:nvSpPr>
        <p:spPr>
          <a:xfrm>
            <a:off x="795338" y="1493838"/>
            <a:ext cx="485775" cy="4905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pic>
        <p:nvPicPr>
          <p:cNvPr id="22545" name="Picture 29"/>
          <p:cNvPicPr>
            <a:picLocks noChangeAspect="1" noChangeArrowheads="1"/>
          </p:cNvPicPr>
          <p:nvPr/>
        </p:nvPicPr>
        <p:blipFill>
          <a:blip r:embed="rId6"/>
          <a:srcRect/>
          <a:stretch>
            <a:fillRect/>
          </a:stretch>
        </p:blipFill>
        <p:spPr bwMode="auto">
          <a:xfrm>
            <a:off x="795338" y="2624138"/>
            <a:ext cx="549275" cy="517525"/>
          </a:xfrm>
          <a:prstGeom prst="rect">
            <a:avLst/>
          </a:prstGeom>
          <a:noFill/>
          <a:ln w="9525">
            <a:noFill/>
            <a:miter lim="800000"/>
            <a:headEnd/>
            <a:tailEnd/>
          </a:ln>
        </p:spPr>
      </p:pic>
      <p:sp>
        <p:nvSpPr>
          <p:cNvPr id="2089" name="2088 Flecha derecha"/>
          <p:cNvSpPr/>
          <p:nvPr/>
        </p:nvSpPr>
        <p:spPr>
          <a:xfrm>
            <a:off x="1760538" y="838200"/>
            <a:ext cx="655637" cy="484188"/>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pic>
        <p:nvPicPr>
          <p:cNvPr id="22547" name="Picture 30"/>
          <p:cNvPicPr>
            <a:picLocks noChangeAspect="1" noChangeArrowheads="1"/>
          </p:cNvPicPr>
          <p:nvPr/>
        </p:nvPicPr>
        <p:blipFill>
          <a:blip r:embed="rId7"/>
          <a:srcRect/>
          <a:stretch>
            <a:fillRect/>
          </a:stretch>
        </p:blipFill>
        <p:spPr bwMode="auto">
          <a:xfrm>
            <a:off x="3124200" y="787400"/>
            <a:ext cx="962025" cy="549275"/>
          </a:xfrm>
          <a:prstGeom prst="rect">
            <a:avLst/>
          </a:prstGeom>
          <a:noFill/>
          <a:ln w="9525">
            <a:noFill/>
            <a:miter lim="800000"/>
            <a:headEnd/>
            <a:tailEnd/>
          </a:ln>
        </p:spPr>
      </p:pic>
      <p:cxnSp>
        <p:nvCxnSpPr>
          <p:cNvPr id="2092" name="2091 Conector recto"/>
          <p:cNvCxnSpPr>
            <a:stCxn id="29" idx="3"/>
          </p:cNvCxnSpPr>
          <p:nvPr/>
        </p:nvCxnSpPr>
        <p:spPr>
          <a:xfrm>
            <a:off x="5738813" y="1027113"/>
            <a:ext cx="1074737" cy="0"/>
          </a:xfrm>
          <a:prstGeom prst="line">
            <a:avLst/>
          </a:prstGeom>
        </p:spPr>
        <p:style>
          <a:lnRef idx="1">
            <a:schemeClr val="accent1"/>
          </a:lnRef>
          <a:fillRef idx="0">
            <a:schemeClr val="accent1"/>
          </a:fillRef>
          <a:effectRef idx="0">
            <a:schemeClr val="accent1"/>
          </a:effectRef>
          <a:fontRef idx="minor">
            <a:schemeClr val="tx1"/>
          </a:fontRef>
        </p:style>
      </p:cxnSp>
      <p:sp>
        <p:nvSpPr>
          <p:cNvPr id="2093" name="2092 Flecha abajo"/>
          <p:cNvSpPr/>
          <p:nvPr/>
        </p:nvSpPr>
        <p:spPr>
          <a:xfrm>
            <a:off x="4648200" y="1470025"/>
            <a:ext cx="484188" cy="685800"/>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pic>
        <p:nvPicPr>
          <p:cNvPr id="22550" name="Picture 31"/>
          <p:cNvPicPr>
            <a:picLocks noChangeAspect="1" noChangeArrowheads="1"/>
          </p:cNvPicPr>
          <p:nvPr/>
        </p:nvPicPr>
        <p:blipFill>
          <a:blip r:embed="rId8"/>
          <a:srcRect/>
          <a:stretch>
            <a:fillRect/>
          </a:stretch>
        </p:blipFill>
        <p:spPr bwMode="auto">
          <a:xfrm>
            <a:off x="3441700" y="5327650"/>
            <a:ext cx="549275" cy="377825"/>
          </a:xfrm>
          <a:prstGeom prst="rect">
            <a:avLst/>
          </a:prstGeom>
          <a:noFill/>
          <a:ln w="9525">
            <a:noFill/>
            <a:miter lim="800000"/>
            <a:headEnd/>
            <a:tailEnd/>
          </a:ln>
        </p:spPr>
      </p:pic>
      <p:pic>
        <p:nvPicPr>
          <p:cNvPr id="22551" name="Picture 32"/>
          <p:cNvPicPr>
            <a:picLocks noChangeAspect="1" noChangeArrowheads="1"/>
          </p:cNvPicPr>
          <p:nvPr/>
        </p:nvPicPr>
        <p:blipFill>
          <a:blip r:embed="rId8"/>
          <a:srcRect/>
          <a:stretch>
            <a:fillRect/>
          </a:stretch>
        </p:blipFill>
        <p:spPr bwMode="auto">
          <a:xfrm>
            <a:off x="3419475" y="4235450"/>
            <a:ext cx="549275" cy="608013"/>
          </a:xfrm>
          <a:prstGeom prst="rect">
            <a:avLst/>
          </a:prstGeom>
          <a:noFill/>
          <a:ln w="9525">
            <a:noFill/>
            <a:miter lim="800000"/>
            <a:headEnd/>
            <a:tailEnd/>
          </a:ln>
        </p:spPr>
      </p:pic>
      <p:pic>
        <p:nvPicPr>
          <p:cNvPr id="22552" name="Picture 33"/>
          <p:cNvPicPr>
            <a:picLocks noChangeAspect="1" noChangeArrowheads="1"/>
          </p:cNvPicPr>
          <p:nvPr/>
        </p:nvPicPr>
        <p:blipFill>
          <a:blip r:embed="rId8"/>
          <a:srcRect/>
          <a:stretch>
            <a:fillRect/>
          </a:stretch>
        </p:blipFill>
        <p:spPr bwMode="auto">
          <a:xfrm>
            <a:off x="6656388" y="4454525"/>
            <a:ext cx="549275" cy="388938"/>
          </a:xfrm>
          <a:prstGeom prst="rect">
            <a:avLst/>
          </a:prstGeom>
          <a:noFill/>
          <a:ln w="9525">
            <a:noFill/>
            <a:miter lim="800000"/>
            <a:headEnd/>
            <a:tailEnd/>
          </a:ln>
        </p:spPr>
      </p:pic>
      <p:pic>
        <p:nvPicPr>
          <p:cNvPr id="22553" name="Picture 34"/>
          <p:cNvPicPr>
            <a:picLocks noChangeAspect="1" noChangeArrowheads="1"/>
          </p:cNvPicPr>
          <p:nvPr/>
        </p:nvPicPr>
        <p:blipFill>
          <a:blip r:embed="rId8"/>
          <a:srcRect/>
          <a:stretch>
            <a:fillRect/>
          </a:stretch>
        </p:blipFill>
        <p:spPr bwMode="auto">
          <a:xfrm>
            <a:off x="6694488" y="5427663"/>
            <a:ext cx="549275" cy="342900"/>
          </a:xfrm>
          <a:prstGeom prst="rect">
            <a:avLst/>
          </a:prstGeom>
          <a:noFill/>
          <a:ln w="9525">
            <a:noFill/>
            <a:miter lim="800000"/>
            <a:headEnd/>
            <a:tailEnd/>
          </a:ln>
        </p:spPr>
      </p:pic>
      <p:pic>
        <p:nvPicPr>
          <p:cNvPr id="22554" name="Picture 35"/>
          <p:cNvPicPr>
            <a:picLocks noChangeAspect="1" noChangeArrowheads="1"/>
          </p:cNvPicPr>
          <p:nvPr/>
        </p:nvPicPr>
        <p:blipFill>
          <a:blip r:embed="rId8"/>
          <a:srcRect/>
          <a:stretch>
            <a:fillRect/>
          </a:stretch>
        </p:blipFill>
        <p:spPr bwMode="auto">
          <a:xfrm rot="-3676766">
            <a:off x="5909469" y="2605881"/>
            <a:ext cx="549275" cy="779463"/>
          </a:xfrm>
          <a:prstGeom prst="rect">
            <a:avLst/>
          </a:prstGeom>
          <a:noFill/>
          <a:ln w="9525">
            <a:noFill/>
            <a:miter lim="800000"/>
            <a:headEnd/>
            <a:tailEnd/>
          </a:ln>
        </p:spPr>
      </p:pic>
      <p:pic>
        <p:nvPicPr>
          <p:cNvPr id="22555" name="Picture 36"/>
          <p:cNvPicPr>
            <a:picLocks noChangeAspect="1" noChangeArrowheads="1"/>
          </p:cNvPicPr>
          <p:nvPr/>
        </p:nvPicPr>
        <p:blipFill>
          <a:blip r:embed="rId8"/>
          <a:srcRect/>
          <a:stretch>
            <a:fillRect/>
          </a:stretch>
        </p:blipFill>
        <p:spPr bwMode="auto">
          <a:xfrm rot="2466568">
            <a:off x="3781425" y="2697163"/>
            <a:ext cx="549275" cy="739775"/>
          </a:xfrm>
          <a:prstGeom prst="rect">
            <a:avLst/>
          </a:prstGeom>
          <a:noFill/>
          <a:ln w="9525">
            <a:noFill/>
            <a:miter lim="800000"/>
            <a:headEnd/>
            <a:tailEnd/>
          </a:ln>
        </p:spPr>
      </p:pic>
      <p:sp>
        <p:nvSpPr>
          <p:cNvPr id="22556" name="1 Marcador de pie de página"/>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fr-FR" smtClean="0"/>
              <a:t>Curs bàsic Cures Pal·liatives</a:t>
            </a:r>
            <a:endParaRPr lang="es-ES"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14480" y="274638"/>
            <a:ext cx="7286676" cy="796908"/>
          </a:xfrm>
        </p:spPr>
        <p:txBody>
          <a:bodyPr>
            <a:noAutofit/>
          </a:bodyPr>
          <a:lstStyle/>
          <a:p>
            <a:r>
              <a:rPr lang="ca-ES" sz="3600" b="1" dirty="0" err="1" smtClean="0">
                <a:solidFill>
                  <a:schemeClr val="tx2">
                    <a:lumMod val="75000"/>
                  </a:schemeClr>
                </a:solidFill>
              </a:rPr>
              <a:t>Midazolam</a:t>
            </a:r>
            <a:endParaRPr lang="es-ES" sz="3600" b="1" dirty="0"/>
          </a:p>
        </p:txBody>
      </p:sp>
      <p:sp>
        <p:nvSpPr>
          <p:cNvPr id="3" name="2 Marcador de contenido"/>
          <p:cNvSpPr>
            <a:spLocks noGrp="1"/>
          </p:cNvSpPr>
          <p:nvPr>
            <p:ph idx="1"/>
          </p:nvPr>
        </p:nvSpPr>
        <p:spPr>
          <a:xfrm>
            <a:off x="1857356" y="1285860"/>
            <a:ext cx="6829444" cy="4840303"/>
          </a:xfrm>
        </p:spPr>
        <p:txBody>
          <a:bodyPr>
            <a:normAutofit/>
          </a:bodyPr>
          <a:lstStyle/>
          <a:p>
            <a:pPr marL="868680" lvl="1" indent="-283464">
              <a:buFont typeface="Wingdings" pitchFamily="2" charset="2"/>
              <a:buChar char="§"/>
              <a:defRPr/>
            </a:pPr>
            <a:endParaRPr lang="es-ES" sz="4000" dirty="0" smtClean="0"/>
          </a:p>
          <a:p>
            <a:pPr algn="just">
              <a:buNone/>
            </a:pPr>
            <a:endParaRPr lang="ca-ES" sz="2600" dirty="0" smtClean="0">
              <a:ea typeface="ＭＳ Ｐゴシック" charset="-128"/>
            </a:endParaRPr>
          </a:p>
          <a:p>
            <a:endParaRPr lang="es-ES" dirty="0"/>
          </a:p>
        </p:txBody>
      </p:sp>
      <p:sp>
        <p:nvSpPr>
          <p:cNvPr id="5" name="4 Rectángulo"/>
          <p:cNvSpPr/>
          <p:nvPr/>
        </p:nvSpPr>
        <p:spPr>
          <a:xfrm>
            <a:off x="0" y="0"/>
            <a:ext cx="142872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 name="Picture 2"/>
          <p:cNvPicPr>
            <a:picLocks noChangeAspect="1" noChangeArrowheads="1"/>
          </p:cNvPicPr>
          <p:nvPr/>
        </p:nvPicPr>
        <p:blipFill>
          <a:blip r:embed="rId2" cstate="print"/>
          <a:srcRect/>
          <a:stretch>
            <a:fillRect/>
          </a:stretch>
        </p:blipFill>
        <p:spPr bwMode="auto">
          <a:xfrm>
            <a:off x="0" y="0"/>
            <a:ext cx="1428728" cy="1012611"/>
          </a:xfrm>
          <a:prstGeom prst="rect">
            <a:avLst/>
          </a:prstGeom>
          <a:noFill/>
          <a:ln w="9525">
            <a:noFill/>
            <a:miter lim="800000"/>
            <a:headEnd/>
            <a:tailEnd/>
          </a:ln>
          <a:effectLst/>
        </p:spPr>
      </p:pic>
      <p:sp>
        <p:nvSpPr>
          <p:cNvPr id="7" name="6 Rectángulo"/>
          <p:cNvSpPr/>
          <p:nvPr/>
        </p:nvSpPr>
        <p:spPr>
          <a:xfrm>
            <a:off x="1643042" y="1214422"/>
            <a:ext cx="7358114" cy="6432530"/>
          </a:xfrm>
          <a:prstGeom prst="rect">
            <a:avLst/>
          </a:prstGeom>
        </p:spPr>
        <p:txBody>
          <a:bodyPr wrap="square">
            <a:spAutoFit/>
          </a:bodyPr>
          <a:lstStyle/>
          <a:p>
            <a:pPr>
              <a:lnSpc>
                <a:spcPct val="150000"/>
              </a:lnSpc>
              <a:buClr>
                <a:schemeClr val="accent1">
                  <a:shade val="75000"/>
                </a:schemeClr>
              </a:buClr>
              <a:defRPr/>
            </a:pPr>
            <a:r>
              <a:rPr lang="es-ES" sz="2000" dirty="0" smtClean="0"/>
              <a:t>Benzodiacepina de vida </a:t>
            </a:r>
            <a:r>
              <a:rPr lang="es-ES" sz="2000" dirty="0" err="1" smtClean="0"/>
              <a:t>mitja</a:t>
            </a:r>
            <a:r>
              <a:rPr lang="es-ES" sz="2000" dirty="0" smtClean="0"/>
              <a:t> </a:t>
            </a:r>
            <a:r>
              <a:rPr lang="es-ES" sz="2000" dirty="0" err="1" smtClean="0"/>
              <a:t>molt</a:t>
            </a:r>
            <a:r>
              <a:rPr lang="es-ES" sz="2000" dirty="0" smtClean="0"/>
              <a:t> curta (</a:t>
            </a:r>
            <a:r>
              <a:rPr lang="es-ES" sz="2000" dirty="0" err="1" smtClean="0"/>
              <a:t>inici</a:t>
            </a:r>
            <a:r>
              <a:rPr lang="es-ES" sz="2000" dirty="0" smtClean="0"/>
              <a:t> </a:t>
            </a:r>
            <a:r>
              <a:rPr lang="es-ES" sz="2000" dirty="0" err="1" smtClean="0"/>
              <a:t>d´acció</a:t>
            </a:r>
            <a:r>
              <a:rPr lang="es-ES" sz="2000" dirty="0" smtClean="0"/>
              <a:t> 2-3 min </a:t>
            </a:r>
            <a:r>
              <a:rPr lang="es-ES" sz="2000" dirty="0" err="1" smtClean="0"/>
              <a:t>amb</a:t>
            </a:r>
            <a:r>
              <a:rPr lang="es-ES" sz="2000" dirty="0" smtClean="0"/>
              <a:t> </a:t>
            </a:r>
            <a:r>
              <a:rPr lang="es-ES" sz="2000" dirty="0" err="1" smtClean="0"/>
              <a:t>duració</a:t>
            </a:r>
            <a:r>
              <a:rPr lang="es-ES" sz="2000" dirty="0" smtClean="0"/>
              <a:t> </a:t>
            </a:r>
            <a:r>
              <a:rPr lang="es-ES" sz="2000" dirty="0" err="1" smtClean="0"/>
              <a:t>màxima</a:t>
            </a:r>
            <a:r>
              <a:rPr lang="es-ES" sz="2000" dirty="0" smtClean="0"/>
              <a:t> 5h)</a:t>
            </a:r>
          </a:p>
          <a:p>
            <a:pPr>
              <a:lnSpc>
                <a:spcPct val="150000"/>
              </a:lnSpc>
              <a:buClr>
                <a:schemeClr val="accent1">
                  <a:shade val="75000"/>
                </a:schemeClr>
              </a:buClr>
              <a:defRPr/>
            </a:pPr>
            <a:r>
              <a:rPr lang="es-HN" sz="2000" u="sng" dirty="0" err="1" smtClean="0"/>
              <a:t>Indicacions</a:t>
            </a:r>
            <a:r>
              <a:rPr lang="es-HN" sz="2000" dirty="0" smtClean="0"/>
              <a:t>: </a:t>
            </a:r>
          </a:p>
          <a:p>
            <a:pPr>
              <a:lnSpc>
                <a:spcPct val="150000"/>
              </a:lnSpc>
              <a:buClr>
                <a:schemeClr val="accent1">
                  <a:shade val="75000"/>
                </a:schemeClr>
              </a:buClr>
              <a:defRPr/>
            </a:pPr>
            <a:r>
              <a:rPr lang="es-HN" sz="2000" dirty="0" smtClean="0"/>
              <a:t>	- </a:t>
            </a:r>
            <a:r>
              <a:rPr lang="es-HN" sz="2000" dirty="0" err="1" smtClean="0"/>
              <a:t>Sedació</a:t>
            </a:r>
            <a:r>
              <a:rPr lang="es-HN" sz="2000" dirty="0" smtClean="0"/>
              <a:t> en la fase </a:t>
            </a:r>
            <a:r>
              <a:rPr lang="es-HN" sz="2000" dirty="0" err="1" smtClean="0"/>
              <a:t>agònica</a:t>
            </a:r>
            <a:endParaRPr lang="es-HN" sz="2000" dirty="0" smtClean="0"/>
          </a:p>
          <a:p>
            <a:pPr>
              <a:lnSpc>
                <a:spcPct val="150000"/>
              </a:lnSpc>
              <a:buClr>
                <a:schemeClr val="accent1">
                  <a:shade val="75000"/>
                </a:schemeClr>
              </a:buClr>
              <a:defRPr/>
            </a:pPr>
            <a:r>
              <a:rPr lang="es-ES" sz="2000" dirty="0" smtClean="0"/>
              <a:t>	- </a:t>
            </a:r>
            <a:r>
              <a:rPr lang="es-ES" sz="2000" dirty="0" err="1" smtClean="0"/>
              <a:t>Ansiolític</a:t>
            </a:r>
            <a:r>
              <a:rPr lang="es-ES" sz="2000" dirty="0" smtClean="0"/>
              <a:t> en la disnea terminal</a:t>
            </a:r>
          </a:p>
          <a:p>
            <a:pPr>
              <a:lnSpc>
                <a:spcPct val="150000"/>
              </a:lnSpc>
              <a:buClr>
                <a:schemeClr val="accent1">
                  <a:shade val="75000"/>
                </a:schemeClr>
              </a:buClr>
              <a:defRPr/>
            </a:pPr>
            <a:r>
              <a:rPr lang="es-ES" sz="2000" dirty="0" smtClean="0"/>
              <a:t>	- </a:t>
            </a:r>
            <a:r>
              <a:rPr lang="es-ES" sz="2000" dirty="0" err="1" smtClean="0"/>
              <a:t>Convulsions</a:t>
            </a:r>
            <a:r>
              <a:rPr lang="es-ES" sz="2000" dirty="0" smtClean="0"/>
              <a:t> i </a:t>
            </a:r>
            <a:r>
              <a:rPr lang="es-ES" sz="2000" dirty="0" err="1" smtClean="0"/>
              <a:t>agitació</a:t>
            </a:r>
            <a:endParaRPr lang="es-ES" sz="2000" dirty="0" smtClean="0"/>
          </a:p>
          <a:p>
            <a:pPr>
              <a:lnSpc>
                <a:spcPct val="150000"/>
              </a:lnSpc>
              <a:buClr>
                <a:schemeClr val="accent1">
                  <a:shade val="75000"/>
                </a:schemeClr>
              </a:buClr>
              <a:defRPr/>
            </a:pPr>
            <a:r>
              <a:rPr lang="es-ES" sz="2000" u="sng" dirty="0" smtClean="0"/>
              <a:t>Dosis SC: </a:t>
            </a:r>
            <a:r>
              <a:rPr lang="es-ES" sz="2000" dirty="0" smtClean="0"/>
              <a:t>15- 60 </a:t>
            </a:r>
            <a:r>
              <a:rPr lang="es-ES" sz="2000" dirty="0" err="1" smtClean="0"/>
              <a:t>mgr</a:t>
            </a:r>
            <a:r>
              <a:rPr lang="es-ES" sz="2000" dirty="0" smtClean="0"/>
              <a:t>/24h (dosis </a:t>
            </a:r>
            <a:r>
              <a:rPr lang="es-ES" sz="2000" dirty="0" err="1" smtClean="0"/>
              <a:t>màx</a:t>
            </a:r>
            <a:r>
              <a:rPr lang="es-ES" sz="2000" dirty="0" smtClean="0"/>
              <a:t> 160 </a:t>
            </a:r>
            <a:r>
              <a:rPr lang="es-ES" sz="2000" dirty="0" err="1" smtClean="0"/>
              <a:t>mgr</a:t>
            </a:r>
            <a:r>
              <a:rPr lang="es-ES" sz="2000" dirty="0" smtClean="0"/>
              <a:t>)</a:t>
            </a:r>
          </a:p>
          <a:p>
            <a:pPr>
              <a:lnSpc>
                <a:spcPct val="150000"/>
              </a:lnSpc>
              <a:buClr>
                <a:schemeClr val="accent1">
                  <a:shade val="75000"/>
                </a:schemeClr>
              </a:buClr>
              <a:defRPr/>
            </a:pPr>
            <a:r>
              <a:rPr lang="es-ES" sz="2000" u="sng" dirty="0" err="1" smtClean="0"/>
              <a:t>Efectes</a:t>
            </a:r>
            <a:r>
              <a:rPr lang="es-ES" sz="2000" u="sng" dirty="0" smtClean="0"/>
              <a:t> </a:t>
            </a:r>
            <a:r>
              <a:rPr lang="es-ES" sz="2000" u="sng" dirty="0" err="1" smtClean="0"/>
              <a:t>secundaris</a:t>
            </a:r>
            <a:r>
              <a:rPr lang="es-ES" sz="2000" dirty="0" smtClean="0"/>
              <a:t>: </a:t>
            </a:r>
            <a:r>
              <a:rPr lang="es-ES" sz="2000" dirty="0" err="1" smtClean="0"/>
              <a:t>risc</a:t>
            </a:r>
            <a:r>
              <a:rPr lang="es-ES" sz="2000" dirty="0" smtClean="0"/>
              <a:t> de parada respiratoria, a dosis </a:t>
            </a:r>
            <a:r>
              <a:rPr lang="es-ES" sz="2000" dirty="0" err="1" smtClean="0"/>
              <a:t>màximes</a:t>
            </a:r>
            <a:r>
              <a:rPr lang="es-ES" sz="2000" dirty="0" smtClean="0"/>
              <a:t> </a:t>
            </a:r>
            <a:r>
              <a:rPr lang="es-ES" sz="2000" dirty="0" err="1" smtClean="0"/>
              <a:t>pot</a:t>
            </a:r>
            <a:r>
              <a:rPr lang="es-ES" sz="2000" dirty="0" smtClean="0"/>
              <a:t> </a:t>
            </a:r>
            <a:r>
              <a:rPr lang="es-ES" sz="2000" dirty="0" err="1" smtClean="0"/>
              <a:t>produir</a:t>
            </a:r>
            <a:r>
              <a:rPr lang="es-ES" sz="2000" dirty="0" smtClean="0"/>
              <a:t> </a:t>
            </a:r>
            <a:r>
              <a:rPr lang="es-ES" sz="2000" dirty="0" err="1" smtClean="0"/>
              <a:t>agitació</a:t>
            </a:r>
            <a:r>
              <a:rPr lang="es-ES" sz="2000" dirty="0" smtClean="0"/>
              <a:t> </a:t>
            </a:r>
            <a:r>
              <a:rPr lang="es-ES" sz="2000" dirty="0" err="1" smtClean="0"/>
              <a:t>paradògica</a:t>
            </a:r>
            <a:endParaRPr lang="es-ES" sz="2000" dirty="0" smtClean="0"/>
          </a:p>
          <a:p>
            <a:pPr>
              <a:lnSpc>
                <a:spcPct val="150000"/>
              </a:lnSpc>
              <a:buClr>
                <a:schemeClr val="accent1">
                  <a:shade val="75000"/>
                </a:schemeClr>
              </a:buClr>
              <a:defRPr/>
            </a:pPr>
            <a:r>
              <a:rPr lang="es-ES" sz="2000" u="sng" dirty="0" err="1" smtClean="0"/>
              <a:t>Presentacions</a:t>
            </a:r>
            <a:r>
              <a:rPr lang="es-ES" sz="2000" dirty="0" smtClean="0"/>
              <a:t>:</a:t>
            </a:r>
          </a:p>
          <a:p>
            <a:pPr>
              <a:lnSpc>
                <a:spcPct val="150000"/>
              </a:lnSpc>
              <a:buClr>
                <a:schemeClr val="accent1">
                  <a:shade val="75000"/>
                </a:schemeClr>
              </a:buClr>
              <a:defRPr/>
            </a:pPr>
            <a:r>
              <a:rPr lang="es-ES" sz="2000" dirty="0" smtClean="0"/>
              <a:t>	</a:t>
            </a:r>
            <a:r>
              <a:rPr lang="es-ES" sz="2000" dirty="0" err="1" smtClean="0"/>
              <a:t>Amp</a:t>
            </a:r>
            <a:r>
              <a:rPr lang="es-ES" sz="2000" dirty="0" smtClean="0"/>
              <a:t> de 5mg/5ml (1ml=1mg)</a:t>
            </a:r>
          </a:p>
          <a:p>
            <a:pPr>
              <a:lnSpc>
                <a:spcPct val="150000"/>
              </a:lnSpc>
              <a:buClr>
                <a:schemeClr val="accent1">
                  <a:shade val="75000"/>
                </a:schemeClr>
              </a:buClr>
              <a:defRPr/>
            </a:pPr>
            <a:r>
              <a:rPr lang="es-ES" sz="2000" dirty="0" smtClean="0"/>
              <a:t>	</a:t>
            </a:r>
            <a:r>
              <a:rPr lang="es-ES" sz="2000" dirty="0" err="1" smtClean="0"/>
              <a:t>Amp</a:t>
            </a:r>
            <a:r>
              <a:rPr lang="es-ES" sz="2000" dirty="0" smtClean="0"/>
              <a:t> de 15mg/3ml (1ml=5mg)</a:t>
            </a:r>
          </a:p>
          <a:p>
            <a:endParaRPr lang="es-ES" sz="2800" dirty="0" smtClean="0"/>
          </a:p>
          <a:p>
            <a:pPr lvl="2">
              <a:buClr>
                <a:schemeClr val="tx1">
                  <a:shade val="95000"/>
                </a:schemeClr>
              </a:buClr>
              <a:defRPr/>
            </a:pPr>
            <a:endParaRPr lang="es-ES" sz="2400" dirty="0"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14480" y="274638"/>
            <a:ext cx="7286676" cy="796908"/>
          </a:xfrm>
        </p:spPr>
        <p:txBody>
          <a:bodyPr>
            <a:noAutofit/>
          </a:bodyPr>
          <a:lstStyle/>
          <a:p>
            <a:r>
              <a:rPr lang="es-ES" sz="3600" b="1" dirty="0" err="1" smtClean="0">
                <a:solidFill>
                  <a:schemeClr val="tx2">
                    <a:lumMod val="75000"/>
                  </a:schemeClr>
                </a:solidFill>
              </a:rPr>
              <a:t>Levomepromazina</a:t>
            </a:r>
            <a:endParaRPr lang="es-ES" sz="3600" b="1" dirty="0"/>
          </a:p>
        </p:txBody>
      </p:sp>
      <p:sp>
        <p:nvSpPr>
          <p:cNvPr id="3" name="2 Marcador de contenido"/>
          <p:cNvSpPr>
            <a:spLocks noGrp="1"/>
          </p:cNvSpPr>
          <p:nvPr>
            <p:ph idx="1"/>
          </p:nvPr>
        </p:nvSpPr>
        <p:spPr>
          <a:xfrm>
            <a:off x="1857356" y="1285860"/>
            <a:ext cx="6829444" cy="4840303"/>
          </a:xfrm>
        </p:spPr>
        <p:txBody>
          <a:bodyPr>
            <a:normAutofit/>
          </a:bodyPr>
          <a:lstStyle/>
          <a:p>
            <a:pPr marL="868680" lvl="1" indent="-283464">
              <a:buFont typeface="Wingdings" pitchFamily="2" charset="2"/>
              <a:buChar char="§"/>
              <a:defRPr/>
            </a:pPr>
            <a:endParaRPr lang="es-ES" sz="4000" dirty="0" smtClean="0"/>
          </a:p>
          <a:p>
            <a:pPr algn="just">
              <a:buNone/>
            </a:pPr>
            <a:endParaRPr lang="ca-ES" sz="2600" dirty="0" smtClean="0">
              <a:ea typeface="ＭＳ Ｐゴシック" charset="-128"/>
            </a:endParaRPr>
          </a:p>
          <a:p>
            <a:endParaRPr lang="es-ES" dirty="0"/>
          </a:p>
        </p:txBody>
      </p:sp>
      <p:sp>
        <p:nvSpPr>
          <p:cNvPr id="5" name="4 Rectángulo"/>
          <p:cNvSpPr/>
          <p:nvPr/>
        </p:nvSpPr>
        <p:spPr>
          <a:xfrm>
            <a:off x="0" y="0"/>
            <a:ext cx="142872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 name="Picture 2"/>
          <p:cNvPicPr>
            <a:picLocks noChangeAspect="1" noChangeArrowheads="1"/>
          </p:cNvPicPr>
          <p:nvPr/>
        </p:nvPicPr>
        <p:blipFill>
          <a:blip r:embed="rId2" cstate="print"/>
          <a:srcRect/>
          <a:stretch>
            <a:fillRect/>
          </a:stretch>
        </p:blipFill>
        <p:spPr bwMode="auto">
          <a:xfrm>
            <a:off x="0" y="0"/>
            <a:ext cx="1428728" cy="1012611"/>
          </a:xfrm>
          <a:prstGeom prst="rect">
            <a:avLst/>
          </a:prstGeom>
          <a:noFill/>
          <a:ln w="9525">
            <a:noFill/>
            <a:miter lim="800000"/>
            <a:headEnd/>
            <a:tailEnd/>
          </a:ln>
          <a:effectLst/>
        </p:spPr>
      </p:pic>
      <p:sp>
        <p:nvSpPr>
          <p:cNvPr id="7" name="6 Rectángulo"/>
          <p:cNvSpPr/>
          <p:nvPr/>
        </p:nvSpPr>
        <p:spPr>
          <a:xfrm>
            <a:off x="1643042" y="1214422"/>
            <a:ext cx="7358114" cy="5970865"/>
          </a:xfrm>
          <a:prstGeom prst="rect">
            <a:avLst/>
          </a:prstGeom>
        </p:spPr>
        <p:txBody>
          <a:bodyPr wrap="square">
            <a:spAutoFit/>
          </a:bodyPr>
          <a:lstStyle/>
          <a:p>
            <a:pPr>
              <a:lnSpc>
                <a:spcPct val="150000"/>
              </a:lnSpc>
              <a:buClr>
                <a:schemeClr val="accent1">
                  <a:shade val="75000"/>
                </a:schemeClr>
              </a:buClr>
              <a:defRPr/>
            </a:pPr>
            <a:r>
              <a:rPr lang="es-ES" sz="2000" dirty="0" err="1" smtClean="0"/>
              <a:t>Fenotiacina</a:t>
            </a:r>
            <a:r>
              <a:rPr lang="es-ES" sz="2000" dirty="0" smtClean="0"/>
              <a:t> </a:t>
            </a:r>
            <a:r>
              <a:rPr lang="es-ES" sz="2000" dirty="0" err="1" smtClean="0"/>
              <a:t>amb</a:t>
            </a:r>
            <a:r>
              <a:rPr lang="es-ES" sz="2000" dirty="0" smtClean="0"/>
              <a:t> </a:t>
            </a:r>
            <a:r>
              <a:rPr lang="es-ES" sz="2000" dirty="0" err="1" smtClean="0"/>
              <a:t>acció</a:t>
            </a:r>
            <a:r>
              <a:rPr lang="es-ES" sz="2000" dirty="0" smtClean="0"/>
              <a:t> </a:t>
            </a:r>
            <a:r>
              <a:rPr lang="es-ES" sz="2000" dirty="0" err="1" smtClean="0"/>
              <a:t>antipsicótica</a:t>
            </a:r>
            <a:r>
              <a:rPr lang="es-ES" sz="2000" dirty="0" smtClean="0"/>
              <a:t>, </a:t>
            </a:r>
            <a:r>
              <a:rPr lang="es-ES" sz="2000" dirty="0" err="1" smtClean="0"/>
              <a:t>antiemètica</a:t>
            </a:r>
            <a:r>
              <a:rPr lang="es-ES" sz="2000" dirty="0" smtClean="0"/>
              <a:t> i </a:t>
            </a:r>
            <a:r>
              <a:rPr lang="es-ES" sz="2000" dirty="0" err="1" smtClean="0"/>
              <a:t>sedant</a:t>
            </a:r>
            <a:r>
              <a:rPr lang="es-ES" sz="2000" dirty="0" smtClean="0"/>
              <a:t> (vida </a:t>
            </a:r>
            <a:r>
              <a:rPr lang="es-ES" sz="2000" dirty="0" err="1" smtClean="0"/>
              <a:t>mitja</a:t>
            </a:r>
            <a:r>
              <a:rPr lang="es-ES" sz="2000" dirty="0" smtClean="0"/>
              <a:t> </a:t>
            </a:r>
            <a:r>
              <a:rPr lang="es-ES" sz="2000" dirty="0" err="1" smtClean="0"/>
              <a:t>plasmàtica</a:t>
            </a:r>
            <a:r>
              <a:rPr lang="es-ES" sz="2000" dirty="0" smtClean="0"/>
              <a:t> 15-30h).</a:t>
            </a:r>
          </a:p>
          <a:p>
            <a:pPr>
              <a:lnSpc>
                <a:spcPct val="150000"/>
              </a:lnSpc>
              <a:buClr>
                <a:schemeClr val="accent1">
                  <a:shade val="75000"/>
                </a:schemeClr>
              </a:buClr>
              <a:defRPr/>
            </a:pPr>
            <a:r>
              <a:rPr lang="es-ES" sz="2000" u="sng" dirty="0" err="1" smtClean="0"/>
              <a:t>Indicacions</a:t>
            </a:r>
            <a:r>
              <a:rPr lang="es-ES" sz="2000" dirty="0" smtClean="0"/>
              <a:t>: </a:t>
            </a:r>
          </a:p>
          <a:p>
            <a:pPr>
              <a:lnSpc>
                <a:spcPct val="150000"/>
              </a:lnSpc>
              <a:buClr>
                <a:schemeClr val="accent1">
                  <a:shade val="75000"/>
                </a:schemeClr>
              </a:buClr>
              <a:defRPr/>
            </a:pPr>
            <a:r>
              <a:rPr lang="es-ES" sz="2000" dirty="0" smtClean="0"/>
              <a:t>	- </a:t>
            </a:r>
            <a:r>
              <a:rPr lang="es-ES" sz="2000" dirty="0" err="1" smtClean="0"/>
              <a:t>Agitació</a:t>
            </a:r>
            <a:r>
              <a:rPr lang="es-ES" sz="2000" dirty="0" smtClean="0"/>
              <a:t> </a:t>
            </a:r>
            <a:r>
              <a:rPr lang="es-ES" sz="2000" dirty="0" err="1" smtClean="0"/>
              <a:t>amb</a:t>
            </a:r>
            <a:r>
              <a:rPr lang="es-ES" sz="2000" dirty="0" smtClean="0"/>
              <a:t> </a:t>
            </a:r>
            <a:r>
              <a:rPr lang="es-ES" sz="2000" dirty="0" err="1" smtClean="0"/>
              <a:t>deliri</a:t>
            </a:r>
            <a:r>
              <a:rPr lang="es-ES" sz="2000" dirty="0" smtClean="0"/>
              <a:t>, </a:t>
            </a:r>
            <a:r>
              <a:rPr lang="es-ES" sz="2000" dirty="0" err="1" smtClean="0"/>
              <a:t>consum</a:t>
            </a:r>
            <a:r>
              <a:rPr lang="es-ES" sz="2000" dirty="0" smtClean="0"/>
              <a:t> </a:t>
            </a:r>
            <a:r>
              <a:rPr lang="es-ES" sz="2000" dirty="0" err="1" smtClean="0"/>
              <a:t>previ</a:t>
            </a:r>
            <a:r>
              <a:rPr lang="es-ES" sz="2000" dirty="0" smtClean="0"/>
              <a:t> de OH</a:t>
            </a:r>
          </a:p>
          <a:p>
            <a:pPr>
              <a:lnSpc>
                <a:spcPct val="150000"/>
              </a:lnSpc>
              <a:buClr>
                <a:schemeClr val="accent1">
                  <a:shade val="75000"/>
                </a:schemeClr>
              </a:buClr>
              <a:defRPr/>
            </a:pPr>
            <a:r>
              <a:rPr lang="es-ES" sz="2000" dirty="0" smtClean="0"/>
              <a:t>	- Fallida </a:t>
            </a:r>
            <a:r>
              <a:rPr lang="es-ES" sz="2000" dirty="0" err="1" smtClean="0"/>
              <a:t>Midazolam</a:t>
            </a:r>
            <a:r>
              <a:rPr lang="es-ES" sz="2000" dirty="0" smtClean="0"/>
              <a:t> </a:t>
            </a:r>
          </a:p>
          <a:p>
            <a:pPr>
              <a:lnSpc>
                <a:spcPct val="150000"/>
              </a:lnSpc>
              <a:buClr>
                <a:schemeClr val="accent1">
                  <a:shade val="75000"/>
                </a:schemeClr>
              </a:buClr>
              <a:defRPr/>
            </a:pPr>
            <a:r>
              <a:rPr lang="es-ES" sz="2000" dirty="0" smtClean="0"/>
              <a:t>	- </a:t>
            </a:r>
            <a:r>
              <a:rPr lang="es-ES" sz="2000" dirty="0" err="1" smtClean="0"/>
              <a:t>Contraindicacions</a:t>
            </a:r>
            <a:r>
              <a:rPr lang="es-ES" sz="2000" dirty="0" smtClean="0"/>
              <a:t> a BZD</a:t>
            </a:r>
          </a:p>
          <a:p>
            <a:pPr>
              <a:lnSpc>
                <a:spcPct val="150000"/>
              </a:lnSpc>
              <a:buClr>
                <a:schemeClr val="accent1">
                  <a:shade val="75000"/>
                </a:schemeClr>
              </a:buClr>
              <a:defRPr/>
            </a:pPr>
            <a:r>
              <a:rPr lang="es-ES" sz="2000" u="sng" dirty="0" smtClean="0"/>
              <a:t>Dosis SC</a:t>
            </a:r>
            <a:r>
              <a:rPr lang="es-ES" sz="2000" dirty="0" smtClean="0"/>
              <a:t>: </a:t>
            </a:r>
          </a:p>
          <a:p>
            <a:pPr lvl="1">
              <a:lnSpc>
                <a:spcPct val="150000"/>
              </a:lnSpc>
              <a:buFontTx/>
              <a:buChar char="-"/>
              <a:defRPr/>
            </a:pPr>
            <a:r>
              <a:rPr lang="es-ES" sz="2000" dirty="0" smtClean="0"/>
              <a:t> </a:t>
            </a:r>
            <a:r>
              <a:rPr lang="es-ES" sz="2000" dirty="0" err="1" smtClean="0"/>
              <a:t>Inducció</a:t>
            </a:r>
            <a:r>
              <a:rPr lang="es-ES" sz="2000" dirty="0" smtClean="0"/>
              <a:t> 25mg </a:t>
            </a:r>
          </a:p>
          <a:p>
            <a:pPr lvl="1">
              <a:lnSpc>
                <a:spcPct val="150000"/>
              </a:lnSpc>
              <a:buFontTx/>
              <a:buChar char="-"/>
              <a:defRPr/>
            </a:pPr>
            <a:r>
              <a:rPr lang="es-ES" sz="2000" dirty="0" smtClean="0"/>
              <a:t> </a:t>
            </a:r>
            <a:r>
              <a:rPr lang="es-ES" sz="2000" dirty="0" err="1" smtClean="0"/>
              <a:t>Infusió</a:t>
            </a:r>
            <a:r>
              <a:rPr lang="es-ES" sz="2000" dirty="0" smtClean="0"/>
              <a:t> </a:t>
            </a:r>
            <a:r>
              <a:rPr lang="es-ES" sz="2000" dirty="0" err="1" smtClean="0"/>
              <a:t>contínua</a:t>
            </a:r>
            <a:r>
              <a:rPr lang="es-ES" sz="2000" dirty="0" smtClean="0"/>
              <a:t> 100mg/24h</a:t>
            </a:r>
          </a:p>
          <a:p>
            <a:pPr>
              <a:lnSpc>
                <a:spcPct val="150000"/>
              </a:lnSpc>
              <a:buClr>
                <a:schemeClr val="accent1">
                  <a:shade val="75000"/>
                </a:schemeClr>
              </a:buClr>
              <a:defRPr/>
            </a:pPr>
            <a:r>
              <a:rPr lang="es-ES" sz="2000" u="sng" dirty="0" err="1" smtClean="0"/>
              <a:t>Efectes</a:t>
            </a:r>
            <a:r>
              <a:rPr lang="es-ES" sz="2000" u="sng" dirty="0" smtClean="0"/>
              <a:t> </a:t>
            </a:r>
            <a:r>
              <a:rPr lang="es-ES" sz="2000" u="sng" dirty="0" err="1" smtClean="0"/>
              <a:t>secundaris</a:t>
            </a:r>
            <a:r>
              <a:rPr lang="es-ES" sz="2000" dirty="0" smtClean="0"/>
              <a:t>: </a:t>
            </a:r>
            <a:r>
              <a:rPr lang="es-ES" sz="2000" dirty="0" err="1" smtClean="0"/>
              <a:t>hipotensió</a:t>
            </a:r>
            <a:r>
              <a:rPr lang="es-ES" sz="2000" dirty="0" smtClean="0"/>
              <a:t> intensa</a:t>
            </a:r>
          </a:p>
          <a:p>
            <a:pPr>
              <a:lnSpc>
                <a:spcPct val="150000"/>
              </a:lnSpc>
              <a:buClr>
                <a:schemeClr val="accent1">
                  <a:shade val="75000"/>
                </a:schemeClr>
              </a:buClr>
              <a:defRPr/>
            </a:pPr>
            <a:r>
              <a:rPr lang="es-ES" sz="2000" u="sng" dirty="0" err="1" smtClean="0"/>
              <a:t>Presentació</a:t>
            </a:r>
            <a:r>
              <a:rPr lang="es-ES" sz="2000" dirty="0" smtClean="0"/>
              <a:t>:  </a:t>
            </a:r>
            <a:r>
              <a:rPr lang="es-ES" sz="2000" dirty="0" err="1" smtClean="0"/>
              <a:t>Amp</a:t>
            </a:r>
            <a:r>
              <a:rPr lang="es-ES" sz="2000" dirty="0" smtClean="0"/>
              <a:t> de 25mg/ml</a:t>
            </a:r>
          </a:p>
          <a:p>
            <a:endParaRPr lang="es-ES" sz="2800" dirty="0" smtClean="0"/>
          </a:p>
          <a:p>
            <a:pPr lvl="2">
              <a:buClr>
                <a:schemeClr val="tx1">
                  <a:shade val="95000"/>
                </a:schemeClr>
              </a:buClr>
              <a:defRPr/>
            </a:pPr>
            <a:endParaRPr lang="es-ES" sz="2400" dirty="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14480" y="274638"/>
            <a:ext cx="7286676" cy="796908"/>
          </a:xfrm>
        </p:spPr>
        <p:txBody>
          <a:bodyPr>
            <a:noAutofit/>
          </a:bodyPr>
          <a:lstStyle/>
          <a:p>
            <a:r>
              <a:rPr lang="es-ES" sz="3600" b="1" dirty="0" err="1" smtClean="0">
                <a:solidFill>
                  <a:schemeClr val="tx2">
                    <a:lumMod val="75000"/>
                  </a:schemeClr>
                </a:solidFill>
              </a:rPr>
              <a:t>Sedació</a:t>
            </a:r>
            <a:r>
              <a:rPr lang="es-ES" sz="3600" b="1" dirty="0" smtClean="0">
                <a:solidFill>
                  <a:schemeClr val="tx2">
                    <a:lumMod val="75000"/>
                  </a:schemeClr>
                </a:solidFill>
              </a:rPr>
              <a:t>: </a:t>
            </a:r>
            <a:r>
              <a:rPr lang="es-ES" sz="3600" b="1" dirty="0" err="1" smtClean="0">
                <a:solidFill>
                  <a:schemeClr val="tx2">
                    <a:lumMod val="75000"/>
                  </a:schemeClr>
                </a:solidFill>
              </a:rPr>
              <a:t>Midazolam</a:t>
            </a:r>
            <a:endParaRPr lang="es-ES" sz="3600" b="1" dirty="0"/>
          </a:p>
        </p:txBody>
      </p:sp>
      <p:sp>
        <p:nvSpPr>
          <p:cNvPr id="3" name="2 Marcador de contenido"/>
          <p:cNvSpPr>
            <a:spLocks noGrp="1"/>
          </p:cNvSpPr>
          <p:nvPr>
            <p:ph idx="1"/>
          </p:nvPr>
        </p:nvSpPr>
        <p:spPr>
          <a:xfrm>
            <a:off x="1857356" y="1285860"/>
            <a:ext cx="6829444" cy="4840303"/>
          </a:xfrm>
        </p:spPr>
        <p:txBody>
          <a:bodyPr>
            <a:normAutofit/>
          </a:bodyPr>
          <a:lstStyle/>
          <a:p>
            <a:pPr marL="868680" lvl="1" indent="-283464">
              <a:buFont typeface="Wingdings" pitchFamily="2" charset="2"/>
              <a:buChar char="§"/>
              <a:defRPr/>
            </a:pPr>
            <a:endParaRPr lang="es-ES" sz="4000" dirty="0" smtClean="0"/>
          </a:p>
          <a:p>
            <a:pPr algn="just">
              <a:buNone/>
            </a:pPr>
            <a:endParaRPr lang="ca-ES" sz="2600" dirty="0" smtClean="0">
              <a:ea typeface="ＭＳ Ｐゴシック" charset="-128"/>
            </a:endParaRPr>
          </a:p>
          <a:p>
            <a:endParaRPr lang="es-ES" dirty="0"/>
          </a:p>
        </p:txBody>
      </p:sp>
      <p:sp>
        <p:nvSpPr>
          <p:cNvPr id="5" name="4 Rectángulo"/>
          <p:cNvSpPr/>
          <p:nvPr/>
        </p:nvSpPr>
        <p:spPr>
          <a:xfrm>
            <a:off x="0" y="0"/>
            <a:ext cx="142872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 name="Picture 2"/>
          <p:cNvPicPr>
            <a:picLocks noChangeAspect="1" noChangeArrowheads="1"/>
          </p:cNvPicPr>
          <p:nvPr/>
        </p:nvPicPr>
        <p:blipFill>
          <a:blip r:embed="rId2" cstate="print"/>
          <a:srcRect/>
          <a:stretch>
            <a:fillRect/>
          </a:stretch>
        </p:blipFill>
        <p:spPr bwMode="auto">
          <a:xfrm>
            <a:off x="0" y="0"/>
            <a:ext cx="1428728" cy="1012611"/>
          </a:xfrm>
          <a:prstGeom prst="rect">
            <a:avLst/>
          </a:prstGeom>
          <a:noFill/>
          <a:ln w="9525">
            <a:noFill/>
            <a:miter lim="800000"/>
            <a:headEnd/>
            <a:tailEnd/>
          </a:ln>
          <a:effectLst/>
        </p:spPr>
      </p:pic>
      <p:sp>
        <p:nvSpPr>
          <p:cNvPr id="7" name="6 Rectángulo"/>
          <p:cNvSpPr/>
          <p:nvPr/>
        </p:nvSpPr>
        <p:spPr>
          <a:xfrm>
            <a:off x="1643042" y="1214422"/>
            <a:ext cx="7358114" cy="5078313"/>
          </a:xfrm>
          <a:prstGeom prst="rect">
            <a:avLst/>
          </a:prstGeom>
        </p:spPr>
        <p:txBody>
          <a:bodyPr wrap="square">
            <a:spAutoFit/>
          </a:bodyPr>
          <a:lstStyle/>
          <a:p>
            <a:pPr>
              <a:lnSpc>
                <a:spcPct val="150000"/>
              </a:lnSpc>
              <a:buClr>
                <a:schemeClr val="accent1">
                  <a:shade val="75000"/>
                </a:schemeClr>
              </a:buClr>
              <a:defRPr/>
            </a:pPr>
            <a:r>
              <a:rPr lang="es-ES" sz="2000" b="1" dirty="0" err="1" smtClean="0"/>
              <a:t>Sense</a:t>
            </a:r>
            <a:r>
              <a:rPr lang="es-ES" sz="2000" b="1" dirty="0" smtClean="0"/>
              <a:t> </a:t>
            </a:r>
            <a:r>
              <a:rPr lang="es-ES" sz="2000" b="1" dirty="0" err="1" smtClean="0"/>
              <a:t>tractament</a:t>
            </a:r>
            <a:r>
              <a:rPr lang="es-ES" sz="2000" b="1" dirty="0" smtClean="0"/>
              <a:t> </a:t>
            </a:r>
            <a:r>
              <a:rPr lang="es-ES" sz="2000" b="1" dirty="0" err="1" smtClean="0"/>
              <a:t>previ</a:t>
            </a:r>
            <a:r>
              <a:rPr lang="es-ES" sz="2000" b="1" dirty="0" smtClean="0"/>
              <a:t> </a:t>
            </a:r>
            <a:r>
              <a:rPr lang="es-ES" sz="2000" b="1" dirty="0" err="1" smtClean="0"/>
              <a:t>amb</a:t>
            </a:r>
            <a:r>
              <a:rPr lang="es-ES" sz="2000" b="1" dirty="0" smtClean="0"/>
              <a:t> BZD:</a:t>
            </a:r>
          </a:p>
          <a:p>
            <a:pPr>
              <a:lnSpc>
                <a:spcPct val="150000"/>
              </a:lnSpc>
              <a:buClr>
                <a:schemeClr val="accent1">
                  <a:shade val="75000"/>
                </a:schemeClr>
              </a:buClr>
              <a:defRPr/>
            </a:pPr>
            <a:r>
              <a:rPr lang="es-ES" sz="2000" dirty="0" smtClean="0"/>
              <a:t>	</a:t>
            </a:r>
            <a:r>
              <a:rPr lang="es-ES" sz="2000" dirty="0" err="1" smtClean="0"/>
              <a:t>Inducció</a:t>
            </a:r>
            <a:r>
              <a:rPr lang="es-ES" sz="2000" dirty="0" smtClean="0"/>
              <a:t>: 2,5 – 5 mg en </a:t>
            </a:r>
            <a:r>
              <a:rPr lang="es-ES" sz="2000" dirty="0" err="1" smtClean="0"/>
              <a:t>bolus</a:t>
            </a:r>
            <a:r>
              <a:rPr lang="es-ES" sz="2000" dirty="0" smtClean="0"/>
              <a:t> cada 15 min </a:t>
            </a:r>
            <a:r>
              <a:rPr lang="es-ES" sz="2000" dirty="0" err="1" smtClean="0"/>
              <a:t>fins</a:t>
            </a:r>
            <a:r>
              <a:rPr lang="es-ES" sz="2000" dirty="0" smtClean="0"/>
              <a:t> </a:t>
            </a:r>
            <a:r>
              <a:rPr lang="es-ES" sz="2000" dirty="0" err="1" smtClean="0"/>
              <a:t>Ramsay</a:t>
            </a:r>
            <a:r>
              <a:rPr lang="es-ES" sz="2000" dirty="0" smtClean="0"/>
              <a:t> II-III</a:t>
            </a:r>
          </a:p>
          <a:p>
            <a:pPr>
              <a:lnSpc>
                <a:spcPct val="150000"/>
              </a:lnSpc>
              <a:buClr>
                <a:schemeClr val="accent1">
                  <a:shade val="75000"/>
                </a:schemeClr>
              </a:buClr>
              <a:defRPr/>
            </a:pPr>
            <a:r>
              <a:rPr lang="es-ES" sz="2000" dirty="0" smtClean="0"/>
              <a:t>	</a:t>
            </a:r>
            <a:r>
              <a:rPr lang="es-ES" sz="2000" dirty="0" err="1" smtClean="0"/>
              <a:t>Rescat</a:t>
            </a:r>
            <a:r>
              <a:rPr lang="es-ES" sz="2000" dirty="0" smtClean="0"/>
              <a:t>:  2,5- 5 mg cada 6-8 h</a:t>
            </a:r>
          </a:p>
          <a:p>
            <a:pPr>
              <a:lnSpc>
                <a:spcPct val="150000"/>
              </a:lnSpc>
              <a:buClr>
                <a:schemeClr val="accent1">
                  <a:shade val="75000"/>
                </a:schemeClr>
              </a:buClr>
              <a:defRPr/>
            </a:pPr>
            <a:r>
              <a:rPr lang="es-ES" sz="2000" dirty="0" smtClean="0"/>
              <a:t>	Dosis 24h: 45-60 mg /24h</a:t>
            </a:r>
          </a:p>
          <a:p>
            <a:pPr>
              <a:lnSpc>
                <a:spcPct val="150000"/>
              </a:lnSpc>
              <a:buClr>
                <a:schemeClr val="accent1">
                  <a:shade val="75000"/>
                </a:schemeClr>
              </a:buClr>
              <a:defRPr/>
            </a:pPr>
            <a:endParaRPr lang="es-ES" sz="2000" dirty="0" smtClean="0"/>
          </a:p>
          <a:p>
            <a:pPr>
              <a:lnSpc>
                <a:spcPct val="150000"/>
              </a:lnSpc>
              <a:buClr>
                <a:schemeClr val="accent1">
                  <a:shade val="75000"/>
                </a:schemeClr>
              </a:buClr>
              <a:defRPr/>
            </a:pPr>
            <a:r>
              <a:rPr lang="es-ES" sz="2000" b="1" dirty="0" err="1" smtClean="0"/>
              <a:t>Amb</a:t>
            </a:r>
            <a:r>
              <a:rPr lang="es-ES" sz="2000" b="1" dirty="0" smtClean="0"/>
              <a:t> </a:t>
            </a:r>
            <a:r>
              <a:rPr lang="es-ES" sz="2000" b="1" dirty="0" err="1" smtClean="0"/>
              <a:t>tractament</a:t>
            </a:r>
            <a:r>
              <a:rPr lang="es-ES" sz="2000" b="1" dirty="0" smtClean="0"/>
              <a:t> </a:t>
            </a:r>
            <a:r>
              <a:rPr lang="es-ES" sz="2000" b="1" dirty="0" err="1" smtClean="0"/>
              <a:t>previ</a:t>
            </a:r>
            <a:r>
              <a:rPr lang="es-ES" sz="2000" b="1" dirty="0" smtClean="0"/>
              <a:t> de BZD:</a:t>
            </a:r>
          </a:p>
          <a:p>
            <a:pPr>
              <a:lnSpc>
                <a:spcPct val="150000"/>
              </a:lnSpc>
              <a:buClr>
                <a:schemeClr val="accent1">
                  <a:shade val="75000"/>
                </a:schemeClr>
              </a:buClr>
              <a:defRPr/>
            </a:pPr>
            <a:r>
              <a:rPr lang="es-ES" sz="2000" dirty="0" smtClean="0"/>
              <a:t>	</a:t>
            </a:r>
            <a:r>
              <a:rPr lang="es-ES" sz="2000" dirty="0" err="1" smtClean="0"/>
              <a:t>Inducció</a:t>
            </a:r>
            <a:r>
              <a:rPr lang="es-ES" sz="2000" dirty="0" smtClean="0"/>
              <a:t>: 5-15 mg en </a:t>
            </a:r>
            <a:r>
              <a:rPr lang="es-ES" sz="2000" dirty="0" err="1" smtClean="0"/>
              <a:t>bolus</a:t>
            </a:r>
            <a:r>
              <a:rPr lang="es-ES" sz="2000" dirty="0" smtClean="0"/>
              <a:t> cada 15 min</a:t>
            </a:r>
          </a:p>
          <a:p>
            <a:pPr>
              <a:lnSpc>
                <a:spcPct val="150000"/>
              </a:lnSpc>
              <a:buClr>
                <a:schemeClr val="accent1">
                  <a:shade val="75000"/>
                </a:schemeClr>
              </a:buClr>
              <a:defRPr/>
            </a:pPr>
            <a:endParaRPr lang="es-ES" sz="2000" dirty="0" smtClean="0"/>
          </a:p>
          <a:p>
            <a:pPr>
              <a:lnSpc>
                <a:spcPct val="150000"/>
              </a:lnSpc>
              <a:buClr>
                <a:schemeClr val="accent1">
                  <a:shade val="75000"/>
                </a:schemeClr>
              </a:buClr>
              <a:defRPr/>
            </a:pPr>
            <a:r>
              <a:rPr lang="es-ES" sz="2000" b="1" dirty="0" err="1" smtClean="0"/>
              <a:t>Amb</a:t>
            </a:r>
            <a:r>
              <a:rPr lang="es-ES" sz="2000" b="1" dirty="0" smtClean="0"/>
              <a:t> </a:t>
            </a:r>
            <a:r>
              <a:rPr lang="es-ES" sz="2000" b="1" dirty="0" err="1" smtClean="0"/>
              <a:t>antecendent</a:t>
            </a:r>
            <a:r>
              <a:rPr lang="es-ES" sz="2000" b="1" dirty="0" smtClean="0"/>
              <a:t> de </a:t>
            </a:r>
            <a:r>
              <a:rPr lang="es-ES" sz="2000" b="1" dirty="0" err="1" smtClean="0"/>
              <a:t>alcoholisme</a:t>
            </a:r>
            <a:r>
              <a:rPr lang="es-ES" sz="2000" b="1" dirty="0" smtClean="0"/>
              <a:t>, </a:t>
            </a:r>
            <a:r>
              <a:rPr lang="es-ES" sz="2000" b="1" dirty="0" err="1" smtClean="0"/>
              <a:t>abús</a:t>
            </a:r>
            <a:r>
              <a:rPr lang="es-ES" sz="2000" b="1" dirty="0" smtClean="0"/>
              <a:t> BZD..</a:t>
            </a:r>
            <a:r>
              <a:rPr lang="es-ES" sz="2000" dirty="0" smtClean="0"/>
              <a:t>.:</a:t>
            </a:r>
          </a:p>
          <a:p>
            <a:pPr>
              <a:lnSpc>
                <a:spcPct val="150000"/>
              </a:lnSpc>
              <a:buClr>
                <a:schemeClr val="accent1">
                  <a:shade val="75000"/>
                </a:schemeClr>
              </a:buClr>
              <a:defRPr/>
            </a:pPr>
            <a:r>
              <a:rPr lang="es-ES" sz="2000" dirty="0" smtClean="0"/>
              <a:t>	No </a:t>
            </a:r>
            <a:r>
              <a:rPr lang="es-ES" sz="2000" dirty="0" err="1" smtClean="0"/>
              <a:t>midezolan</a:t>
            </a:r>
            <a:r>
              <a:rPr lang="es-ES" sz="2000" dirty="0" smtClean="0"/>
              <a:t>, si </a:t>
            </a:r>
            <a:r>
              <a:rPr lang="es-ES" sz="2000" dirty="0" err="1" smtClean="0"/>
              <a:t>levomepromazina</a:t>
            </a:r>
            <a:r>
              <a:rPr lang="es-ES" sz="2000" dirty="0" smtClean="0"/>
              <a:t> (</a:t>
            </a:r>
            <a:r>
              <a:rPr lang="es-ES" sz="2000" dirty="0" err="1" smtClean="0"/>
              <a:t>Sinogan</a:t>
            </a:r>
            <a:r>
              <a:rPr lang="es-ES" sz="2000" dirty="0" smtClean="0"/>
              <a:t>)</a:t>
            </a:r>
            <a:endParaRPr lang="es-ES" sz="2800" dirty="0" smtClean="0"/>
          </a:p>
          <a:p>
            <a:pPr lvl="2">
              <a:buClr>
                <a:schemeClr val="tx1">
                  <a:shade val="95000"/>
                </a:schemeClr>
              </a:buClr>
              <a:defRPr/>
            </a:pPr>
            <a:endParaRPr lang="es-ES" sz="2400" dirty="0"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14480" y="274638"/>
            <a:ext cx="7286676" cy="796908"/>
          </a:xfrm>
        </p:spPr>
        <p:txBody>
          <a:bodyPr>
            <a:noAutofit/>
          </a:bodyPr>
          <a:lstStyle/>
          <a:p>
            <a:r>
              <a:rPr lang="es-ES" sz="3600" b="1" dirty="0" err="1" smtClean="0">
                <a:solidFill>
                  <a:schemeClr val="tx2">
                    <a:lumMod val="75000"/>
                  </a:schemeClr>
                </a:solidFill>
              </a:rPr>
              <a:t>Sedació</a:t>
            </a:r>
            <a:r>
              <a:rPr lang="es-ES" sz="3600" b="1" dirty="0" smtClean="0">
                <a:solidFill>
                  <a:schemeClr val="tx2">
                    <a:lumMod val="75000"/>
                  </a:schemeClr>
                </a:solidFill>
              </a:rPr>
              <a:t>: </a:t>
            </a:r>
            <a:r>
              <a:rPr lang="es-ES" sz="3600" b="1" dirty="0" err="1" smtClean="0">
                <a:solidFill>
                  <a:schemeClr val="tx2">
                    <a:lumMod val="75000"/>
                  </a:schemeClr>
                </a:solidFill>
              </a:rPr>
              <a:t>Levomepromazina</a:t>
            </a:r>
            <a:endParaRPr lang="es-ES" sz="3600" b="1" dirty="0"/>
          </a:p>
        </p:txBody>
      </p:sp>
      <p:sp>
        <p:nvSpPr>
          <p:cNvPr id="3" name="2 Marcador de contenido"/>
          <p:cNvSpPr>
            <a:spLocks noGrp="1"/>
          </p:cNvSpPr>
          <p:nvPr>
            <p:ph idx="1"/>
          </p:nvPr>
        </p:nvSpPr>
        <p:spPr>
          <a:xfrm>
            <a:off x="1857356" y="1285860"/>
            <a:ext cx="6829444" cy="4840303"/>
          </a:xfrm>
        </p:spPr>
        <p:txBody>
          <a:bodyPr>
            <a:normAutofit/>
          </a:bodyPr>
          <a:lstStyle/>
          <a:p>
            <a:pPr marL="868680" lvl="1" indent="-283464">
              <a:buFont typeface="Wingdings" pitchFamily="2" charset="2"/>
              <a:buChar char="§"/>
              <a:defRPr/>
            </a:pPr>
            <a:endParaRPr lang="es-ES" sz="4000" dirty="0" smtClean="0"/>
          </a:p>
          <a:p>
            <a:pPr algn="just">
              <a:buNone/>
            </a:pPr>
            <a:endParaRPr lang="ca-ES" sz="2600" dirty="0" smtClean="0">
              <a:ea typeface="ＭＳ Ｐゴシック" charset="-128"/>
            </a:endParaRPr>
          </a:p>
          <a:p>
            <a:endParaRPr lang="es-ES" dirty="0"/>
          </a:p>
        </p:txBody>
      </p:sp>
      <p:sp>
        <p:nvSpPr>
          <p:cNvPr id="5" name="4 Rectángulo"/>
          <p:cNvSpPr/>
          <p:nvPr/>
        </p:nvSpPr>
        <p:spPr>
          <a:xfrm>
            <a:off x="0" y="0"/>
            <a:ext cx="142872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 name="Picture 2"/>
          <p:cNvPicPr>
            <a:picLocks noChangeAspect="1" noChangeArrowheads="1"/>
          </p:cNvPicPr>
          <p:nvPr/>
        </p:nvPicPr>
        <p:blipFill>
          <a:blip r:embed="rId2" cstate="print"/>
          <a:srcRect/>
          <a:stretch>
            <a:fillRect/>
          </a:stretch>
        </p:blipFill>
        <p:spPr bwMode="auto">
          <a:xfrm>
            <a:off x="0" y="0"/>
            <a:ext cx="1428728" cy="1012611"/>
          </a:xfrm>
          <a:prstGeom prst="rect">
            <a:avLst/>
          </a:prstGeom>
          <a:noFill/>
          <a:ln w="9525">
            <a:noFill/>
            <a:miter lim="800000"/>
            <a:headEnd/>
            <a:tailEnd/>
          </a:ln>
          <a:effectLst/>
        </p:spPr>
      </p:pic>
      <p:sp>
        <p:nvSpPr>
          <p:cNvPr id="7" name="6 Rectángulo"/>
          <p:cNvSpPr/>
          <p:nvPr/>
        </p:nvSpPr>
        <p:spPr>
          <a:xfrm>
            <a:off x="1643042" y="1214422"/>
            <a:ext cx="7358114" cy="4154984"/>
          </a:xfrm>
          <a:prstGeom prst="rect">
            <a:avLst/>
          </a:prstGeom>
        </p:spPr>
        <p:txBody>
          <a:bodyPr wrap="square">
            <a:spAutoFit/>
          </a:bodyPr>
          <a:lstStyle/>
          <a:p>
            <a:pPr>
              <a:lnSpc>
                <a:spcPct val="150000"/>
              </a:lnSpc>
            </a:pPr>
            <a:r>
              <a:rPr lang="es-ES" sz="2400" b="1" dirty="0" smtClean="0"/>
              <a:t>Si no </a:t>
            </a:r>
            <a:r>
              <a:rPr lang="es-ES" sz="2400" b="1" dirty="0" err="1" smtClean="0"/>
              <a:t>resposta</a:t>
            </a:r>
            <a:r>
              <a:rPr lang="es-ES" sz="2400" b="1" dirty="0" smtClean="0"/>
              <a:t> a </a:t>
            </a:r>
            <a:r>
              <a:rPr lang="es-ES" sz="2400" b="1" dirty="0" err="1" smtClean="0"/>
              <a:t>Midazolam</a:t>
            </a:r>
            <a:r>
              <a:rPr lang="es-ES" sz="2400" b="1" dirty="0" smtClean="0"/>
              <a:t>:</a:t>
            </a:r>
          </a:p>
          <a:p>
            <a:pPr>
              <a:lnSpc>
                <a:spcPct val="150000"/>
              </a:lnSpc>
            </a:pPr>
            <a:endParaRPr lang="es-ES" sz="2400" dirty="0" smtClean="0"/>
          </a:p>
          <a:p>
            <a:pPr lvl="1">
              <a:lnSpc>
                <a:spcPct val="150000"/>
              </a:lnSpc>
              <a:buFont typeface="Wingdings" pitchFamily="2" charset="2"/>
              <a:buChar char="§"/>
            </a:pPr>
            <a:r>
              <a:rPr lang="es-ES" sz="2400" dirty="0" smtClean="0"/>
              <a:t> </a:t>
            </a:r>
            <a:r>
              <a:rPr lang="ca-ES" sz="2400" dirty="0" smtClean="0"/>
              <a:t>Primeres 24h: reduir a la meitat la dosis de </a:t>
            </a:r>
            <a:r>
              <a:rPr lang="ca-ES" sz="2400" dirty="0" err="1" smtClean="0"/>
              <a:t>Midazolam</a:t>
            </a:r>
            <a:r>
              <a:rPr lang="ca-ES" sz="2400" dirty="0" smtClean="0"/>
              <a:t> (prevenció símptomes de </a:t>
            </a:r>
            <a:r>
              <a:rPr lang="ca-ES" sz="2400" dirty="0" err="1" smtClean="0"/>
              <a:t>deprivació</a:t>
            </a:r>
            <a:r>
              <a:rPr lang="ca-ES" sz="2400" dirty="0" smtClean="0"/>
              <a:t>)</a:t>
            </a:r>
          </a:p>
          <a:p>
            <a:pPr lvl="1">
              <a:lnSpc>
                <a:spcPct val="150000"/>
              </a:lnSpc>
              <a:buFont typeface="Wingdings" pitchFamily="2" charset="2"/>
              <a:buChar char="§"/>
            </a:pPr>
            <a:r>
              <a:rPr lang="ca-ES" sz="2400" dirty="0" smtClean="0"/>
              <a:t>Següents dies: reduir el </a:t>
            </a:r>
            <a:r>
              <a:rPr lang="ca-ES" sz="2400" dirty="0" err="1" smtClean="0"/>
              <a:t>Midazolam</a:t>
            </a:r>
            <a:r>
              <a:rPr lang="ca-ES" sz="2400" dirty="0" smtClean="0"/>
              <a:t> un 33% i iniciar </a:t>
            </a:r>
            <a:r>
              <a:rPr lang="ca-ES" sz="2400" dirty="0" err="1" smtClean="0"/>
              <a:t>Levomepromazina</a:t>
            </a:r>
            <a:endParaRPr lang="ca-ES" sz="2400" dirty="0" smtClean="0"/>
          </a:p>
          <a:p>
            <a:pPr lvl="2">
              <a:lnSpc>
                <a:spcPct val="150000"/>
              </a:lnSpc>
              <a:buClr>
                <a:schemeClr val="tx1">
                  <a:shade val="95000"/>
                </a:schemeClr>
              </a:buClr>
              <a:defRPr/>
            </a:pPr>
            <a:endParaRPr lang="es-ES" sz="3200" dirty="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14480" y="274638"/>
            <a:ext cx="7286676" cy="796908"/>
          </a:xfrm>
        </p:spPr>
        <p:txBody>
          <a:bodyPr>
            <a:noAutofit/>
          </a:bodyPr>
          <a:lstStyle/>
          <a:p>
            <a:r>
              <a:rPr lang="es-ES" sz="3600" b="1" dirty="0" smtClean="0">
                <a:solidFill>
                  <a:schemeClr val="tx2">
                    <a:lumMod val="75000"/>
                  </a:schemeClr>
                </a:solidFill>
              </a:rPr>
              <a:t>Cures </a:t>
            </a:r>
            <a:r>
              <a:rPr lang="es-ES" sz="3600" b="1" dirty="0" err="1" smtClean="0">
                <a:solidFill>
                  <a:schemeClr val="tx2">
                    <a:lumMod val="75000"/>
                  </a:schemeClr>
                </a:solidFill>
              </a:rPr>
              <a:t>Integrals</a:t>
            </a:r>
            <a:r>
              <a:rPr lang="es-ES" sz="3600" b="1" dirty="0" smtClean="0">
                <a:solidFill>
                  <a:schemeClr val="tx2">
                    <a:lumMod val="75000"/>
                  </a:schemeClr>
                </a:solidFill>
              </a:rPr>
              <a:t> (I)</a:t>
            </a:r>
            <a:endParaRPr lang="es-ES" sz="3600" b="1" dirty="0"/>
          </a:p>
        </p:txBody>
      </p:sp>
      <p:sp>
        <p:nvSpPr>
          <p:cNvPr id="5" name="4 Rectángulo"/>
          <p:cNvSpPr/>
          <p:nvPr/>
        </p:nvSpPr>
        <p:spPr>
          <a:xfrm>
            <a:off x="0" y="0"/>
            <a:ext cx="142872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 name="Picture 2"/>
          <p:cNvPicPr>
            <a:picLocks noChangeAspect="1" noChangeArrowheads="1"/>
          </p:cNvPicPr>
          <p:nvPr/>
        </p:nvPicPr>
        <p:blipFill>
          <a:blip r:embed="rId2" cstate="print"/>
          <a:srcRect/>
          <a:stretch>
            <a:fillRect/>
          </a:stretch>
        </p:blipFill>
        <p:spPr bwMode="auto">
          <a:xfrm>
            <a:off x="0" y="0"/>
            <a:ext cx="1428728" cy="1012611"/>
          </a:xfrm>
          <a:prstGeom prst="rect">
            <a:avLst/>
          </a:prstGeom>
          <a:noFill/>
          <a:ln w="9525">
            <a:noFill/>
            <a:miter lim="800000"/>
            <a:headEnd/>
            <a:tailEnd/>
          </a:ln>
          <a:effectLst/>
        </p:spPr>
      </p:pic>
      <p:sp>
        <p:nvSpPr>
          <p:cNvPr id="7" name="6 Rectángulo"/>
          <p:cNvSpPr/>
          <p:nvPr/>
        </p:nvSpPr>
        <p:spPr>
          <a:xfrm>
            <a:off x="1643042" y="1214422"/>
            <a:ext cx="7358114" cy="5909310"/>
          </a:xfrm>
          <a:prstGeom prst="rect">
            <a:avLst/>
          </a:prstGeom>
        </p:spPr>
        <p:txBody>
          <a:bodyPr wrap="square">
            <a:spAutoFit/>
          </a:bodyPr>
          <a:lstStyle/>
          <a:p>
            <a:pPr lvl="1">
              <a:lnSpc>
                <a:spcPct val="150000"/>
              </a:lnSpc>
              <a:buFont typeface="Wingdings" pitchFamily="2" charset="2"/>
              <a:buChar char="§"/>
            </a:pPr>
            <a:r>
              <a:rPr lang="es-ES" sz="2000" dirty="0" smtClean="0"/>
              <a:t> </a:t>
            </a:r>
            <a:r>
              <a:rPr lang="ca-ES" sz="2000" dirty="0" smtClean="0"/>
              <a:t>Reafirmar la importància de la vida, considerant la mort com un procés natural</a:t>
            </a:r>
          </a:p>
          <a:p>
            <a:pPr lvl="1">
              <a:lnSpc>
                <a:spcPct val="150000"/>
              </a:lnSpc>
              <a:buFont typeface="Wingdings" pitchFamily="2" charset="2"/>
              <a:buChar char="§"/>
            </a:pPr>
            <a:r>
              <a:rPr lang="ca-ES" sz="2000" dirty="0" smtClean="0"/>
              <a:t> Establir una estratègia que no acceleri la mort ni tampoc la posposi</a:t>
            </a:r>
          </a:p>
          <a:p>
            <a:pPr lvl="1">
              <a:lnSpc>
                <a:spcPct val="150000"/>
              </a:lnSpc>
              <a:buFont typeface="Wingdings" pitchFamily="2" charset="2"/>
              <a:buChar char="§"/>
            </a:pPr>
            <a:r>
              <a:rPr lang="ca-ES" sz="2000" dirty="0" smtClean="0"/>
              <a:t> Proporcionar alleujament del dolor i de símptomes angoixants.</a:t>
            </a:r>
          </a:p>
          <a:p>
            <a:pPr lvl="1">
              <a:lnSpc>
                <a:spcPct val="150000"/>
              </a:lnSpc>
              <a:buFont typeface="Wingdings" pitchFamily="2" charset="2"/>
              <a:buChar char="§"/>
            </a:pPr>
            <a:r>
              <a:rPr lang="ca-ES" sz="2000" dirty="0" smtClean="0"/>
              <a:t> Integrar els aspectes psicològics i espirituals del tractament dels pacients</a:t>
            </a:r>
          </a:p>
          <a:p>
            <a:pPr lvl="1">
              <a:lnSpc>
                <a:spcPct val="150000"/>
              </a:lnSpc>
              <a:buFont typeface="Wingdings" pitchFamily="2" charset="2"/>
              <a:buChar char="§"/>
            </a:pPr>
            <a:r>
              <a:rPr lang="ca-ES" sz="2000" dirty="0" smtClean="0"/>
              <a:t> Oferir un sistema de suport  per ajudar als pacients a dur una vida lo més activa possible fins que arribi la mort</a:t>
            </a:r>
          </a:p>
          <a:p>
            <a:pPr lvl="1">
              <a:lnSpc>
                <a:spcPct val="150000"/>
              </a:lnSpc>
              <a:buFont typeface="Wingdings" pitchFamily="2" charset="2"/>
              <a:buChar char="§"/>
            </a:pPr>
            <a:r>
              <a:rPr lang="ca-ES" sz="2000" dirty="0" smtClean="0"/>
              <a:t> Estendre aquest suport a la família, perquè pugui assolir la malaltia de l’esser estimat i suportar el període de dol</a:t>
            </a:r>
          </a:p>
          <a:p>
            <a:pPr lvl="2">
              <a:lnSpc>
                <a:spcPct val="150000"/>
              </a:lnSpc>
              <a:buClr>
                <a:schemeClr val="tx1">
                  <a:shade val="95000"/>
                </a:schemeClr>
              </a:buClr>
              <a:defRPr/>
            </a:pPr>
            <a:endParaRPr lang="es-ES" sz="3200" dirty="0"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14480" y="274638"/>
            <a:ext cx="7286676" cy="796908"/>
          </a:xfrm>
        </p:spPr>
        <p:txBody>
          <a:bodyPr>
            <a:noAutofit/>
          </a:bodyPr>
          <a:lstStyle/>
          <a:p>
            <a:r>
              <a:rPr lang="es-ES" sz="4000" b="1" dirty="0" smtClean="0">
                <a:solidFill>
                  <a:schemeClr val="tx2">
                    <a:lumMod val="75000"/>
                  </a:schemeClr>
                </a:solidFill>
              </a:rPr>
              <a:t>Cures </a:t>
            </a:r>
            <a:r>
              <a:rPr lang="es-ES" sz="4000" b="1" dirty="0" err="1" smtClean="0">
                <a:solidFill>
                  <a:schemeClr val="tx2">
                    <a:lumMod val="75000"/>
                  </a:schemeClr>
                </a:solidFill>
              </a:rPr>
              <a:t>Integrals</a:t>
            </a:r>
            <a:r>
              <a:rPr lang="es-ES" sz="4000" b="1" dirty="0" smtClean="0">
                <a:solidFill>
                  <a:schemeClr val="tx2">
                    <a:lumMod val="75000"/>
                  </a:schemeClr>
                </a:solidFill>
              </a:rPr>
              <a:t> (II)</a:t>
            </a:r>
            <a:endParaRPr lang="es-ES" sz="4000" b="1" dirty="0"/>
          </a:p>
        </p:txBody>
      </p:sp>
      <p:sp>
        <p:nvSpPr>
          <p:cNvPr id="5" name="4 Rectángulo"/>
          <p:cNvSpPr/>
          <p:nvPr/>
        </p:nvSpPr>
        <p:spPr>
          <a:xfrm>
            <a:off x="0" y="0"/>
            <a:ext cx="142872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 name="Picture 2"/>
          <p:cNvPicPr>
            <a:picLocks noChangeAspect="1" noChangeArrowheads="1"/>
          </p:cNvPicPr>
          <p:nvPr/>
        </p:nvPicPr>
        <p:blipFill>
          <a:blip r:embed="rId2" cstate="print"/>
          <a:srcRect/>
          <a:stretch>
            <a:fillRect/>
          </a:stretch>
        </p:blipFill>
        <p:spPr bwMode="auto">
          <a:xfrm>
            <a:off x="0" y="0"/>
            <a:ext cx="1428728" cy="1012611"/>
          </a:xfrm>
          <a:prstGeom prst="rect">
            <a:avLst/>
          </a:prstGeom>
          <a:noFill/>
          <a:ln w="9525">
            <a:noFill/>
            <a:miter lim="800000"/>
            <a:headEnd/>
            <a:tailEnd/>
          </a:ln>
          <a:effectLst/>
        </p:spPr>
      </p:pic>
      <p:sp>
        <p:nvSpPr>
          <p:cNvPr id="7" name="6 Rectángulo"/>
          <p:cNvSpPr/>
          <p:nvPr/>
        </p:nvSpPr>
        <p:spPr>
          <a:xfrm>
            <a:off x="1643042" y="1214422"/>
            <a:ext cx="7358114" cy="4801314"/>
          </a:xfrm>
          <a:prstGeom prst="rect">
            <a:avLst/>
          </a:prstGeom>
        </p:spPr>
        <p:txBody>
          <a:bodyPr wrap="square">
            <a:spAutoFit/>
          </a:bodyPr>
          <a:lstStyle/>
          <a:p>
            <a:pPr lvl="1">
              <a:lnSpc>
                <a:spcPct val="150000"/>
              </a:lnSpc>
              <a:buFont typeface="Wingdings" pitchFamily="2" charset="2"/>
              <a:buChar char="§"/>
            </a:pPr>
            <a:r>
              <a:rPr lang="es-ES" sz="2000" dirty="0" smtClean="0"/>
              <a:t> </a:t>
            </a:r>
            <a:r>
              <a:rPr lang="ca-ES" sz="2800" dirty="0" smtClean="0"/>
              <a:t>Malalt i família = una sola unitat</a:t>
            </a:r>
          </a:p>
          <a:p>
            <a:pPr lvl="1">
              <a:lnSpc>
                <a:spcPct val="150000"/>
              </a:lnSpc>
              <a:buFont typeface="Wingdings" pitchFamily="2" charset="2"/>
              <a:buChar char="§"/>
            </a:pPr>
            <a:r>
              <a:rPr lang="ca-ES" sz="2800" dirty="0" smtClean="0"/>
              <a:t> Impacte emocional</a:t>
            </a:r>
          </a:p>
          <a:p>
            <a:pPr lvl="1">
              <a:lnSpc>
                <a:spcPct val="150000"/>
              </a:lnSpc>
              <a:buFont typeface="Wingdings" pitchFamily="2" charset="2"/>
              <a:buChar char="§"/>
            </a:pPr>
            <a:r>
              <a:rPr lang="ca-ES" sz="2800" dirty="0" smtClean="0"/>
              <a:t> Seguretat i serenitat</a:t>
            </a:r>
          </a:p>
          <a:p>
            <a:pPr lvl="1">
              <a:lnSpc>
                <a:spcPct val="150000"/>
              </a:lnSpc>
              <a:buFont typeface="Wingdings" pitchFamily="2" charset="2"/>
              <a:buChar char="§"/>
            </a:pPr>
            <a:r>
              <a:rPr lang="ca-ES" sz="2800" dirty="0" smtClean="0"/>
              <a:t> Increment de les visites</a:t>
            </a:r>
          </a:p>
          <a:p>
            <a:pPr lvl="1">
              <a:lnSpc>
                <a:spcPct val="150000"/>
              </a:lnSpc>
              <a:buFont typeface="Wingdings" pitchFamily="2" charset="2"/>
              <a:buChar char="§"/>
            </a:pPr>
            <a:r>
              <a:rPr lang="ca-ES" sz="2800" dirty="0" smtClean="0"/>
              <a:t> Indicadors de resposta                impressió del 						patiment</a:t>
            </a:r>
          </a:p>
          <a:p>
            <a:pPr lvl="2">
              <a:lnSpc>
                <a:spcPct val="150000"/>
              </a:lnSpc>
              <a:buClr>
                <a:schemeClr val="tx1">
                  <a:shade val="95000"/>
                </a:schemeClr>
              </a:buClr>
              <a:defRPr/>
            </a:pPr>
            <a:endParaRPr lang="es-ES" sz="3600" dirty="0" smtClean="0"/>
          </a:p>
        </p:txBody>
      </p:sp>
      <p:sp>
        <p:nvSpPr>
          <p:cNvPr id="8" name="7 Flecha derecha"/>
          <p:cNvSpPr/>
          <p:nvPr/>
        </p:nvSpPr>
        <p:spPr>
          <a:xfrm>
            <a:off x="5857884" y="4071942"/>
            <a:ext cx="1000132" cy="3571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14480" y="274638"/>
            <a:ext cx="7286676" cy="796908"/>
          </a:xfrm>
        </p:spPr>
        <p:txBody>
          <a:bodyPr>
            <a:noAutofit/>
          </a:bodyPr>
          <a:lstStyle/>
          <a:p>
            <a:r>
              <a:rPr lang="es-ES" sz="4000" b="1" dirty="0" err="1" smtClean="0">
                <a:solidFill>
                  <a:schemeClr val="tx2">
                    <a:lumMod val="75000"/>
                  </a:schemeClr>
                </a:solidFill>
              </a:rPr>
              <a:t>Conclussions</a:t>
            </a:r>
            <a:endParaRPr lang="es-ES" sz="4000" b="1" dirty="0"/>
          </a:p>
        </p:txBody>
      </p:sp>
      <p:sp>
        <p:nvSpPr>
          <p:cNvPr id="5" name="4 Rectángulo"/>
          <p:cNvSpPr/>
          <p:nvPr/>
        </p:nvSpPr>
        <p:spPr>
          <a:xfrm>
            <a:off x="0" y="0"/>
            <a:ext cx="142872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 name="Picture 2"/>
          <p:cNvPicPr>
            <a:picLocks noChangeAspect="1" noChangeArrowheads="1"/>
          </p:cNvPicPr>
          <p:nvPr/>
        </p:nvPicPr>
        <p:blipFill>
          <a:blip r:embed="rId2" cstate="print"/>
          <a:srcRect/>
          <a:stretch>
            <a:fillRect/>
          </a:stretch>
        </p:blipFill>
        <p:spPr bwMode="auto">
          <a:xfrm>
            <a:off x="0" y="0"/>
            <a:ext cx="1428728" cy="1012611"/>
          </a:xfrm>
          <a:prstGeom prst="rect">
            <a:avLst/>
          </a:prstGeom>
          <a:noFill/>
          <a:ln w="9525">
            <a:noFill/>
            <a:miter lim="800000"/>
            <a:headEnd/>
            <a:tailEnd/>
          </a:ln>
          <a:effectLst/>
        </p:spPr>
      </p:pic>
      <p:sp>
        <p:nvSpPr>
          <p:cNvPr id="7" name="6 Rectángulo"/>
          <p:cNvSpPr/>
          <p:nvPr/>
        </p:nvSpPr>
        <p:spPr>
          <a:xfrm>
            <a:off x="1643042" y="1214422"/>
            <a:ext cx="7358114" cy="5196166"/>
          </a:xfrm>
          <a:prstGeom prst="rect">
            <a:avLst/>
          </a:prstGeom>
        </p:spPr>
        <p:txBody>
          <a:bodyPr wrap="square">
            <a:spAutoFit/>
          </a:bodyPr>
          <a:lstStyle/>
          <a:p>
            <a:pPr>
              <a:lnSpc>
                <a:spcPct val="150000"/>
              </a:lnSpc>
              <a:buClr>
                <a:schemeClr val="accent1">
                  <a:shade val="75000"/>
                </a:schemeClr>
              </a:buClr>
              <a:buFont typeface="Wingdings" pitchFamily="2" charset="2"/>
              <a:buChar char="§"/>
              <a:defRPr/>
            </a:pPr>
            <a:r>
              <a:rPr lang="es-HN" sz="2400" dirty="0" smtClean="0">
                <a:solidFill>
                  <a:schemeClr val="bg2">
                    <a:lumMod val="25000"/>
                  </a:schemeClr>
                </a:solidFill>
              </a:rPr>
              <a:t> </a:t>
            </a:r>
            <a:r>
              <a:rPr lang="ca-ES" sz="2800" dirty="0" smtClean="0"/>
              <a:t>Procediment terapèutic per alleugerar el sofriment al final de la vida.</a:t>
            </a:r>
          </a:p>
          <a:p>
            <a:pPr>
              <a:lnSpc>
                <a:spcPct val="150000"/>
              </a:lnSpc>
              <a:buClr>
                <a:schemeClr val="accent1">
                  <a:shade val="75000"/>
                </a:schemeClr>
              </a:buClr>
              <a:buFont typeface="Wingdings" pitchFamily="2" charset="2"/>
              <a:buChar char="§"/>
              <a:defRPr/>
            </a:pPr>
            <a:r>
              <a:rPr lang="ca-ES" sz="2800" dirty="0" smtClean="0"/>
              <a:t>Requisits: símptoma refractari, malaltia terminal i consentiment</a:t>
            </a:r>
          </a:p>
          <a:p>
            <a:pPr>
              <a:lnSpc>
                <a:spcPct val="150000"/>
              </a:lnSpc>
              <a:buClr>
                <a:schemeClr val="accent1">
                  <a:shade val="75000"/>
                </a:schemeClr>
              </a:buClr>
              <a:buFont typeface="Wingdings" pitchFamily="2" charset="2"/>
              <a:buChar char="§"/>
              <a:defRPr/>
            </a:pPr>
            <a:r>
              <a:rPr lang="ca-ES" sz="2800" dirty="0" smtClean="0"/>
              <a:t>Maniobra de bona praxis a l’entorn adient.</a:t>
            </a:r>
          </a:p>
          <a:p>
            <a:pPr>
              <a:lnSpc>
                <a:spcPct val="150000"/>
              </a:lnSpc>
              <a:buClr>
                <a:schemeClr val="accent1">
                  <a:shade val="75000"/>
                </a:schemeClr>
              </a:buClr>
              <a:buFont typeface="Wingdings" pitchFamily="2" charset="2"/>
              <a:buChar char="§"/>
              <a:defRPr/>
            </a:pPr>
            <a:r>
              <a:rPr lang="ca-ES" sz="2800" dirty="0" smtClean="0"/>
              <a:t>Requereix disponibilitat per acompanyar a la família.</a:t>
            </a:r>
          </a:p>
          <a:p>
            <a:pPr>
              <a:lnSpc>
                <a:spcPct val="150000"/>
              </a:lnSpc>
              <a:buClr>
                <a:schemeClr val="accent1">
                  <a:shade val="75000"/>
                </a:schemeClr>
              </a:buClr>
              <a:buFont typeface="Wingdings" pitchFamily="2" charset="2"/>
              <a:buChar char="§"/>
              <a:defRPr/>
            </a:pPr>
            <a:r>
              <a:rPr lang="ca-ES" sz="2800" dirty="0" smtClean="0"/>
              <a:t>Sedació pal·liativa no és eutanàsia</a:t>
            </a:r>
            <a:endParaRPr lang="ca-ES" sz="2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706437"/>
          </a:xfrm>
        </p:spPr>
        <p:txBody>
          <a:bodyPr rtlCol="0">
            <a:normAutofit fontScale="90000"/>
          </a:bodyPr>
          <a:lstStyle/>
          <a:p>
            <a:pPr eaLnBrk="1" fontAlgn="auto" hangingPunct="1">
              <a:spcAft>
                <a:spcPts val="0"/>
              </a:spcAft>
              <a:defRPr/>
            </a:pPr>
            <a:r>
              <a:rPr lang="es-ES" dirty="0" err="1" smtClean="0"/>
              <a:t>Fisiopatologia</a:t>
            </a:r>
            <a:r>
              <a:rPr lang="es-ES" dirty="0" smtClean="0"/>
              <a:t> de la MORT</a:t>
            </a:r>
            <a:endParaRPr lang="es-ES" dirty="0"/>
          </a:p>
        </p:txBody>
      </p:sp>
      <p:pic>
        <p:nvPicPr>
          <p:cNvPr id="15363" name="Picture 2"/>
          <p:cNvPicPr>
            <a:picLocks noGrp="1" noChangeAspect="1" noChangeArrowheads="1"/>
          </p:cNvPicPr>
          <p:nvPr>
            <p:ph idx="1"/>
          </p:nvPr>
        </p:nvPicPr>
        <p:blipFill>
          <a:blip r:embed="rId3"/>
          <a:srcRect/>
          <a:stretch>
            <a:fillRect/>
          </a:stretch>
        </p:blipFill>
        <p:spPr>
          <a:xfrm>
            <a:off x="523875" y="1600200"/>
            <a:ext cx="8096250" cy="4708525"/>
          </a:xfrm>
          <a:noFill/>
        </p:spPr>
      </p:pic>
      <p:pic>
        <p:nvPicPr>
          <p:cNvPr id="15364" name="Picture 3"/>
          <p:cNvPicPr>
            <a:picLocks noChangeAspect="1" noChangeArrowheads="1"/>
          </p:cNvPicPr>
          <p:nvPr/>
        </p:nvPicPr>
        <p:blipFill>
          <a:blip r:embed="rId4"/>
          <a:srcRect/>
          <a:stretch>
            <a:fillRect/>
          </a:stretch>
        </p:blipFill>
        <p:spPr bwMode="auto">
          <a:xfrm>
            <a:off x="4791075" y="5503863"/>
            <a:ext cx="4346575" cy="1354137"/>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857356" y="274638"/>
            <a:ext cx="6829444" cy="796908"/>
          </a:xfrm>
        </p:spPr>
        <p:txBody>
          <a:bodyPr/>
          <a:lstStyle/>
          <a:p>
            <a:r>
              <a:rPr lang="es-ES" b="1" dirty="0" err="1" smtClean="0"/>
              <a:t>Objectius</a:t>
            </a:r>
            <a:endParaRPr lang="es-ES" b="1" dirty="0"/>
          </a:p>
        </p:txBody>
      </p:sp>
      <p:sp>
        <p:nvSpPr>
          <p:cNvPr id="3" name="2 Marcador de contenido"/>
          <p:cNvSpPr>
            <a:spLocks noGrp="1"/>
          </p:cNvSpPr>
          <p:nvPr>
            <p:ph idx="1"/>
          </p:nvPr>
        </p:nvSpPr>
        <p:spPr>
          <a:xfrm>
            <a:off x="1857356" y="1285860"/>
            <a:ext cx="6829444" cy="4840303"/>
          </a:xfrm>
        </p:spPr>
        <p:txBody>
          <a:bodyPr>
            <a:normAutofit/>
          </a:bodyPr>
          <a:lstStyle/>
          <a:p>
            <a:pPr marL="0" indent="0">
              <a:lnSpc>
                <a:spcPct val="150000"/>
              </a:lnSpc>
              <a:buClr>
                <a:schemeClr val="tx1">
                  <a:shade val="95000"/>
                </a:schemeClr>
              </a:buClr>
              <a:buNone/>
              <a:defRPr/>
            </a:pPr>
            <a:r>
              <a:rPr lang="es-HN" sz="4400" dirty="0" err="1" smtClean="0"/>
              <a:t>Model</a:t>
            </a:r>
            <a:r>
              <a:rPr lang="es-HN" sz="4400" dirty="0" smtClean="0"/>
              <a:t> </a:t>
            </a:r>
            <a:r>
              <a:rPr lang="es-HN" sz="4400" dirty="0" err="1" smtClean="0"/>
              <a:t>d’atenció</a:t>
            </a:r>
            <a:r>
              <a:rPr lang="es-HN" sz="4400" dirty="0" smtClean="0"/>
              <a:t> GLOBAL </a:t>
            </a:r>
          </a:p>
          <a:p>
            <a:pPr marL="868680" lvl="1" indent="-283464">
              <a:lnSpc>
                <a:spcPct val="150000"/>
              </a:lnSpc>
              <a:buFont typeface="Wingdings" pitchFamily="2" charset="2"/>
              <a:buChar char="§"/>
              <a:defRPr/>
            </a:pPr>
            <a:r>
              <a:rPr lang="es-ES" sz="3600" dirty="0" smtClean="0"/>
              <a:t>Confort del </a:t>
            </a:r>
            <a:r>
              <a:rPr lang="es-ES" sz="3600" dirty="0" err="1" smtClean="0"/>
              <a:t>malalt</a:t>
            </a:r>
            <a:r>
              <a:rPr lang="es-ES" sz="3600" dirty="0" smtClean="0"/>
              <a:t> </a:t>
            </a:r>
          </a:p>
          <a:p>
            <a:pPr marL="868680" lvl="1" indent="-283464">
              <a:lnSpc>
                <a:spcPct val="150000"/>
              </a:lnSpc>
              <a:buFont typeface="Wingdings" pitchFamily="2" charset="2"/>
              <a:buChar char="§"/>
              <a:defRPr/>
            </a:pPr>
            <a:r>
              <a:rPr lang="es-ES" sz="3600" dirty="0" smtClean="0"/>
              <a:t> </a:t>
            </a:r>
            <a:r>
              <a:rPr lang="es-ES" sz="3600" dirty="0" err="1" smtClean="0"/>
              <a:t>Suport</a:t>
            </a:r>
            <a:r>
              <a:rPr lang="es-ES" sz="3600" dirty="0" smtClean="0"/>
              <a:t> a la </a:t>
            </a:r>
            <a:r>
              <a:rPr lang="es-ES" sz="3600" dirty="0" err="1" smtClean="0"/>
              <a:t>família</a:t>
            </a:r>
            <a:endParaRPr lang="es-ES" sz="3600" dirty="0" smtClean="0"/>
          </a:p>
          <a:p>
            <a:pPr marL="868680" lvl="1" indent="-283464">
              <a:buFont typeface="Wingdings" pitchFamily="2" charset="2"/>
              <a:buChar char="§"/>
              <a:defRPr/>
            </a:pPr>
            <a:endParaRPr lang="es-ES" sz="4000" dirty="0" smtClean="0"/>
          </a:p>
          <a:p>
            <a:pPr algn="just">
              <a:buNone/>
            </a:pPr>
            <a:endParaRPr lang="ca-ES" sz="2600" dirty="0" smtClean="0">
              <a:ea typeface="ＭＳ Ｐゴシック" charset="-128"/>
            </a:endParaRPr>
          </a:p>
          <a:p>
            <a:endParaRPr lang="es-ES" dirty="0"/>
          </a:p>
        </p:txBody>
      </p:sp>
      <p:sp>
        <p:nvSpPr>
          <p:cNvPr id="5" name="4 Rectángulo"/>
          <p:cNvSpPr/>
          <p:nvPr/>
        </p:nvSpPr>
        <p:spPr>
          <a:xfrm>
            <a:off x="0" y="0"/>
            <a:ext cx="142872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 name="Picture 2"/>
          <p:cNvPicPr>
            <a:picLocks noChangeAspect="1" noChangeArrowheads="1"/>
          </p:cNvPicPr>
          <p:nvPr/>
        </p:nvPicPr>
        <p:blipFill>
          <a:blip r:embed="rId2" cstate="print"/>
          <a:srcRect/>
          <a:stretch>
            <a:fillRect/>
          </a:stretch>
        </p:blipFill>
        <p:spPr bwMode="auto">
          <a:xfrm>
            <a:off x="0" y="0"/>
            <a:ext cx="1428728" cy="101261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857356" y="274638"/>
            <a:ext cx="6829444" cy="796908"/>
          </a:xfrm>
        </p:spPr>
        <p:txBody>
          <a:bodyPr/>
          <a:lstStyle/>
          <a:p>
            <a:r>
              <a:rPr lang="es-ES" b="1" dirty="0" err="1" smtClean="0"/>
              <a:t>Principis</a:t>
            </a:r>
            <a:r>
              <a:rPr lang="es-ES" b="1" dirty="0" smtClean="0"/>
              <a:t> </a:t>
            </a:r>
            <a:r>
              <a:rPr lang="es-ES" b="1" dirty="0" err="1" smtClean="0"/>
              <a:t>Bàsics</a:t>
            </a:r>
            <a:r>
              <a:rPr lang="es-ES" b="1" dirty="0" smtClean="0"/>
              <a:t> I </a:t>
            </a:r>
            <a:endParaRPr lang="es-ES" b="1" dirty="0"/>
          </a:p>
        </p:txBody>
      </p:sp>
      <p:sp>
        <p:nvSpPr>
          <p:cNvPr id="3" name="2 Marcador de contenido"/>
          <p:cNvSpPr>
            <a:spLocks noGrp="1"/>
          </p:cNvSpPr>
          <p:nvPr>
            <p:ph idx="1"/>
          </p:nvPr>
        </p:nvSpPr>
        <p:spPr>
          <a:xfrm>
            <a:off x="1857356" y="1285860"/>
            <a:ext cx="6829444" cy="4840303"/>
          </a:xfrm>
        </p:spPr>
        <p:txBody>
          <a:bodyPr>
            <a:normAutofit/>
          </a:bodyPr>
          <a:lstStyle/>
          <a:p>
            <a:pPr marL="868680" lvl="1" indent="-283464">
              <a:buFont typeface="Wingdings" pitchFamily="2" charset="2"/>
              <a:buChar char="§"/>
              <a:defRPr/>
            </a:pPr>
            <a:endParaRPr lang="es-ES" sz="4000" dirty="0" smtClean="0"/>
          </a:p>
          <a:p>
            <a:pPr algn="just">
              <a:buNone/>
            </a:pPr>
            <a:endParaRPr lang="ca-ES" sz="2600" dirty="0" smtClean="0">
              <a:ea typeface="ＭＳ Ｐゴシック" charset="-128"/>
            </a:endParaRPr>
          </a:p>
          <a:p>
            <a:endParaRPr lang="es-ES" dirty="0"/>
          </a:p>
        </p:txBody>
      </p:sp>
      <p:sp>
        <p:nvSpPr>
          <p:cNvPr id="5" name="4 Rectángulo"/>
          <p:cNvSpPr/>
          <p:nvPr/>
        </p:nvSpPr>
        <p:spPr>
          <a:xfrm>
            <a:off x="0" y="0"/>
            <a:ext cx="142872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 name="Picture 2"/>
          <p:cNvPicPr>
            <a:picLocks noChangeAspect="1" noChangeArrowheads="1"/>
          </p:cNvPicPr>
          <p:nvPr/>
        </p:nvPicPr>
        <p:blipFill>
          <a:blip r:embed="rId2" cstate="print"/>
          <a:srcRect/>
          <a:stretch>
            <a:fillRect/>
          </a:stretch>
        </p:blipFill>
        <p:spPr bwMode="auto">
          <a:xfrm>
            <a:off x="0" y="0"/>
            <a:ext cx="1428728" cy="1012611"/>
          </a:xfrm>
          <a:prstGeom prst="rect">
            <a:avLst/>
          </a:prstGeom>
          <a:noFill/>
          <a:ln w="9525">
            <a:noFill/>
            <a:miter lim="800000"/>
            <a:headEnd/>
            <a:tailEnd/>
          </a:ln>
          <a:effectLst/>
        </p:spPr>
      </p:pic>
      <p:sp>
        <p:nvSpPr>
          <p:cNvPr id="7" name="6 Rectángulo"/>
          <p:cNvSpPr/>
          <p:nvPr/>
        </p:nvSpPr>
        <p:spPr>
          <a:xfrm>
            <a:off x="1643042" y="1142984"/>
            <a:ext cx="7358114" cy="5262979"/>
          </a:xfrm>
          <a:prstGeom prst="rect">
            <a:avLst/>
          </a:prstGeom>
        </p:spPr>
        <p:txBody>
          <a:bodyPr wrap="square">
            <a:spAutoFit/>
          </a:bodyPr>
          <a:lstStyle/>
          <a:p>
            <a:pPr>
              <a:lnSpc>
                <a:spcPct val="150000"/>
              </a:lnSpc>
              <a:buClr>
                <a:schemeClr val="tx1">
                  <a:shade val="95000"/>
                </a:schemeClr>
              </a:buClr>
              <a:buFont typeface="Wingdings" pitchFamily="2" charset="2"/>
              <a:buChar char="§"/>
              <a:defRPr/>
            </a:pPr>
            <a:r>
              <a:rPr lang="es-ES" dirty="0" smtClean="0"/>
              <a:t> </a:t>
            </a:r>
            <a:r>
              <a:rPr lang="es-ES" sz="2000" dirty="0" err="1" smtClean="0"/>
              <a:t>Augmentar</a:t>
            </a:r>
            <a:r>
              <a:rPr lang="es-ES" sz="2000" dirty="0" smtClean="0"/>
              <a:t> </a:t>
            </a:r>
            <a:r>
              <a:rPr lang="es-ES" sz="2000" b="1" dirty="0" smtClean="0"/>
              <a:t>el número i durada de les visites</a:t>
            </a:r>
          </a:p>
          <a:p>
            <a:pPr>
              <a:lnSpc>
                <a:spcPct val="150000"/>
              </a:lnSpc>
              <a:buClr>
                <a:schemeClr val="tx1">
                  <a:shade val="95000"/>
                </a:schemeClr>
              </a:buClr>
              <a:buFont typeface="Wingdings" pitchFamily="2" charset="2"/>
              <a:buChar char="§"/>
              <a:defRPr/>
            </a:pPr>
            <a:r>
              <a:rPr lang="es-ES" sz="2000" b="1" dirty="0" smtClean="0"/>
              <a:t> Simplificar el </a:t>
            </a:r>
            <a:r>
              <a:rPr lang="es-ES" sz="2000" b="1" dirty="0" err="1" smtClean="0"/>
              <a:t>tractament</a:t>
            </a:r>
            <a:r>
              <a:rPr lang="es-ES" sz="2000" b="1" dirty="0" smtClean="0"/>
              <a:t> </a:t>
            </a:r>
            <a:r>
              <a:rPr lang="es-ES" sz="2000" dirty="0" err="1" smtClean="0"/>
              <a:t>farmacològic</a:t>
            </a:r>
            <a:r>
              <a:rPr lang="es-ES" sz="2000" dirty="0" smtClean="0"/>
              <a:t>:</a:t>
            </a:r>
          </a:p>
          <a:p>
            <a:pPr>
              <a:lnSpc>
                <a:spcPct val="150000"/>
              </a:lnSpc>
              <a:buClr>
                <a:schemeClr val="tx1">
                  <a:shade val="95000"/>
                </a:schemeClr>
              </a:buClr>
              <a:defRPr/>
            </a:pPr>
            <a:r>
              <a:rPr lang="es-ES" sz="2000" dirty="0" smtClean="0"/>
              <a:t>	- Retirar </a:t>
            </a:r>
            <a:r>
              <a:rPr lang="es-ES" sz="2000" dirty="0" err="1" smtClean="0"/>
              <a:t>fàrmacs</a:t>
            </a:r>
            <a:r>
              <a:rPr lang="es-ES" sz="2000" dirty="0" smtClean="0"/>
              <a:t> que no </a:t>
            </a:r>
            <a:r>
              <a:rPr lang="es-ES" sz="2000" dirty="0" err="1" smtClean="0"/>
              <a:t>siguin</a:t>
            </a:r>
            <a:r>
              <a:rPr lang="es-ES" sz="2000" dirty="0" smtClean="0"/>
              <a:t> </a:t>
            </a:r>
            <a:r>
              <a:rPr lang="es-ES" sz="2000" dirty="0" err="1" smtClean="0"/>
              <a:t>pel</a:t>
            </a:r>
            <a:r>
              <a:rPr lang="es-ES" sz="2000" dirty="0" smtClean="0"/>
              <a:t> control de </a:t>
            </a:r>
            <a:r>
              <a:rPr lang="es-ES" sz="2000" dirty="0" err="1" smtClean="0"/>
              <a:t>símptomes</a:t>
            </a:r>
            <a:r>
              <a:rPr lang="es-ES" sz="2000" dirty="0" smtClean="0"/>
              <a:t> 	confort</a:t>
            </a:r>
          </a:p>
          <a:p>
            <a:pPr>
              <a:lnSpc>
                <a:spcPct val="150000"/>
              </a:lnSpc>
              <a:buClr>
                <a:schemeClr val="tx1">
                  <a:shade val="95000"/>
                </a:schemeClr>
              </a:buClr>
              <a:defRPr/>
            </a:pPr>
            <a:r>
              <a:rPr lang="es-ES" sz="2000" dirty="0" smtClean="0"/>
              <a:t>	- No retirar </a:t>
            </a:r>
            <a:r>
              <a:rPr lang="es-ES" sz="2000" dirty="0" err="1" smtClean="0"/>
              <a:t>medicació</a:t>
            </a:r>
            <a:r>
              <a:rPr lang="es-ES" sz="2000" dirty="0" smtClean="0"/>
              <a:t> </a:t>
            </a:r>
            <a:r>
              <a:rPr lang="es-ES" sz="2000" dirty="0" err="1" smtClean="0"/>
              <a:t>simptomàtica</a:t>
            </a:r>
            <a:r>
              <a:rPr lang="es-ES" sz="2000" dirty="0" smtClean="0"/>
              <a:t> encara que </a:t>
            </a:r>
            <a:r>
              <a:rPr lang="es-ES" sz="2000" dirty="0" err="1" smtClean="0"/>
              <a:t>s´observin</a:t>
            </a:r>
            <a:r>
              <a:rPr lang="es-ES" sz="2000" dirty="0" smtClean="0"/>
              <a:t> 	signes de </a:t>
            </a:r>
            <a:r>
              <a:rPr lang="es-ES" sz="2000" dirty="0" err="1" smtClean="0"/>
              <a:t>toxicitat</a:t>
            </a:r>
            <a:r>
              <a:rPr lang="es-ES" sz="2000" dirty="0" smtClean="0"/>
              <a:t>.</a:t>
            </a:r>
          </a:p>
          <a:p>
            <a:pPr>
              <a:lnSpc>
                <a:spcPct val="150000"/>
              </a:lnSpc>
              <a:buClr>
                <a:schemeClr val="tx1">
                  <a:shade val="95000"/>
                </a:schemeClr>
              </a:buClr>
              <a:buFont typeface="Wingdings" pitchFamily="2" charset="2"/>
              <a:buChar char="§"/>
              <a:defRPr/>
            </a:pPr>
            <a:r>
              <a:rPr lang="es-ES" sz="2000" b="1" dirty="0" err="1" smtClean="0"/>
              <a:t>Instruccions</a:t>
            </a:r>
            <a:r>
              <a:rPr lang="es-ES" sz="2000" b="1" dirty="0" smtClean="0"/>
              <a:t> concretes </a:t>
            </a:r>
            <a:r>
              <a:rPr lang="es-ES" sz="2000" dirty="0" smtClean="0"/>
              <a:t>per </a:t>
            </a:r>
            <a:r>
              <a:rPr lang="es-ES" sz="2000" dirty="0" err="1" smtClean="0"/>
              <a:t>símptomes</a:t>
            </a:r>
            <a:r>
              <a:rPr lang="es-ES" sz="2000" dirty="0" smtClean="0"/>
              <a:t> </a:t>
            </a:r>
            <a:r>
              <a:rPr lang="es-ES" sz="2000" dirty="0" err="1" smtClean="0"/>
              <a:t>presents</a:t>
            </a:r>
            <a:r>
              <a:rPr lang="es-ES" sz="2000" dirty="0" smtClean="0"/>
              <a:t> </a:t>
            </a:r>
            <a:r>
              <a:rPr lang="es-ES" sz="2000" dirty="0" err="1" smtClean="0"/>
              <a:t>amb</a:t>
            </a:r>
            <a:r>
              <a:rPr lang="es-ES" sz="2000" dirty="0" smtClean="0"/>
              <a:t> pautes </a:t>
            </a:r>
            <a:r>
              <a:rPr lang="es-ES" sz="2000" dirty="0" err="1" smtClean="0"/>
              <a:t>fixes</a:t>
            </a:r>
            <a:r>
              <a:rPr lang="es-ES" sz="2000" dirty="0" smtClean="0"/>
              <a:t> i </a:t>
            </a:r>
            <a:r>
              <a:rPr lang="es-ES" sz="2000" dirty="0" err="1" smtClean="0"/>
              <a:t>rescats</a:t>
            </a:r>
            <a:r>
              <a:rPr lang="es-ES" sz="2000" dirty="0" smtClean="0"/>
              <a:t> </a:t>
            </a:r>
            <a:r>
              <a:rPr lang="es-ES" sz="2000" dirty="0" err="1" smtClean="0"/>
              <a:t>pels</a:t>
            </a:r>
            <a:r>
              <a:rPr lang="es-ES" sz="2000" dirty="0" smtClean="0"/>
              <a:t> </a:t>
            </a:r>
            <a:r>
              <a:rPr lang="es-ES" sz="2000" dirty="0" err="1" smtClean="0"/>
              <a:t>canvis</a:t>
            </a:r>
            <a:r>
              <a:rPr lang="es-ES" sz="2000" dirty="0" smtClean="0"/>
              <a:t> </a:t>
            </a:r>
            <a:r>
              <a:rPr lang="es-ES" sz="2000" dirty="0" err="1" smtClean="0"/>
              <a:t>evolutius</a:t>
            </a:r>
            <a:endParaRPr lang="es-ES" sz="2000" dirty="0" smtClean="0"/>
          </a:p>
          <a:p>
            <a:pPr>
              <a:lnSpc>
                <a:spcPct val="150000"/>
              </a:lnSpc>
              <a:buClr>
                <a:schemeClr val="tx1">
                  <a:shade val="95000"/>
                </a:schemeClr>
              </a:buClr>
              <a:buFont typeface="Wingdings" pitchFamily="2" charset="2"/>
              <a:buChar char="§"/>
              <a:defRPr/>
            </a:pPr>
            <a:r>
              <a:rPr lang="es-ES" sz="2000" b="1" dirty="0" err="1" smtClean="0"/>
              <a:t>Via</a:t>
            </a:r>
            <a:r>
              <a:rPr lang="es-ES" sz="2000" b="1" dirty="0" smtClean="0"/>
              <a:t> </a:t>
            </a:r>
            <a:r>
              <a:rPr lang="es-ES" sz="2000" b="1" dirty="0" err="1" smtClean="0"/>
              <a:t>subcutànea</a:t>
            </a:r>
            <a:r>
              <a:rPr lang="es-ES" sz="2000" b="1" dirty="0" smtClean="0"/>
              <a:t> </a:t>
            </a:r>
            <a:r>
              <a:rPr lang="es-ES" sz="2000" dirty="0" smtClean="0"/>
              <a:t>(si es </a:t>
            </a:r>
            <a:r>
              <a:rPr lang="es-ES" sz="2000" dirty="0" err="1" smtClean="0"/>
              <a:t>perd</a:t>
            </a:r>
            <a:r>
              <a:rPr lang="es-ES" sz="2000" dirty="0" smtClean="0"/>
              <a:t> la </a:t>
            </a:r>
            <a:r>
              <a:rPr lang="es-ES" sz="2000" dirty="0" err="1" smtClean="0"/>
              <a:t>via</a:t>
            </a:r>
            <a:r>
              <a:rPr lang="es-ES" sz="2000" dirty="0" smtClean="0"/>
              <a:t> oral): en forma de </a:t>
            </a:r>
            <a:r>
              <a:rPr lang="es-ES" sz="2000" dirty="0" err="1" smtClean="0"/>
              <a:t>bolus</a:t>
            </a:r>
            <a:r>
              <a:rPr lang="es-ES" sz="2000" dirty="0" smtClean="0"/>
              <a:t> o </a:t>
            </a:r>
            <a:r>
              <a:rPr lang="es-ES" sz="2000" dirty="0" err="1" smtClean="0"/>
              <a:t>perfusió</a:t>
            </a:r>
            <a:r>
              <a:rPr lang="es-ES" sz="2000" dirty="0" smtClean="0"/>
              <a:t> continua (</a:t>
            </a:r>
            <a:r>
              <a:rPr lang="es-ES" sz="2000" dirty="0" err="1" smtClean="0"/>
              <a:t>infusors</a:t>
            </a:r>
            <a:r>
              <a:rPr lang="es-ES" sz="2000" dirty="0" smtClean="0"/>
              <a:t>)</a:t>
            </a:r>
          </a:p>
          <a:p>
            <a:pPr lvl="2">
              <a:buClr>
                <a:schemeClr val="tx1">
                  <a:shade val="95000"/>
                </a:schemeClr>
              </a:buClr>
              <a:buFont typeface="Wingdings" pitchFamily="2" charset="2"/>
              <a:buChar char="§"/>
              <a:defRPr/>
            </a:pPr>
            <a:endParaRPr lang="es-ES" dirty="0" smtClean="0"/>
          </a:p>
          <a:p>
            <a:pPr lvl="1">
              <a:buClr>
                <a:schemeClr val="tx1">
                  <a:shade val="95000"/>
                </a:schemeClr>
              </a:buClr>
              <a:buFont typeface="Wingdings" pitchFamily="2" charset="2"/>
              <a:buChar char="§"/>
              <a:defRPr/>
            </a:pPr>
            <a:endParaRPr lang="es-ES"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857356" y="274638"/>
            <a:ext cx="6829444" cy="796908"/>
          </a:xfrm>
        </p:spPr>
        <p:txBody>
          <a:bodyPr/>
          <a:lstStyle/>
          <a:p>
            <a:r>
              <a:rPr lang="es-ES" b="1" dirty="0" err="1" smtClean="0"/>
              <a:t>Principis</a:t>
            </a:r>
            <a:r>
              <a:rPr lang="es-ES" b="1" dirty="0" smtClean="0"/>
              <a:t> </a:t>
            </a:r>
            <a:r>
              <a:rPr lang="es-ES" b="1" dirty="0" err="1" smtClean="0"/>
              <a:t>Bàsics</a:t>
            </a:r>
            <a:r>
              <a:rPr lang="es-ES" b="1" dirty="0" smtClean="0"/>
              <a:t> II </a:t>
            </a:r>
            <a:endParaRPr lang="es-ES" b="1" dirty="0"/>
          </a:p>
        </p:txBody>
      </p:sp>
      <p:sp>
        <p:nvSpPr>
          <p:cNvPr id="3" name="2 Marcador de contenido"/>
          <p:cNvSpPr>
            <a:spLocks noGrp="1"/>
          </p:cNvSpPr>
          <p:nvPr>
            <p:ph idx="1"/>
          </p:nvPr>
        </p:nvSpPr>
        <p:spPr>
          <a:xfrm>
            <a:off x="1857356" y="1285860"/>
            <a:ext cx="6829444" cy="4840303"/>
          </a:xfrm>
        </p:spPr>
        <p:txBody>
          <a:bodyPr>
            <a:normAutofit/>
          </a:bodyPr>
          <a:lstStyle/>
          <a:p>
            <a:pPr marL="868680" lvl="1" indent="-283464">
              <a:buFont typeface="Wingdings" pitchFamily="2" charset="2"/>
              <a:buChar char="§"/>
              <a:defRPr/>
            </a:pPr>
            <a:endParaRPr lang="es-ES" sz="4000" dirty="0" smtClean="0"/>
          </a:p>
          <a:p>
            <a:pPr algn="just">
              <a:buNone/>
            </a:pPr>
            <a:endParaRPr lang="ca-ES" sz="2600" dirty="0" smtClean="0">
              <a:ea typeface="ＭＳ Ｐゴシック" charset="-128"/>
            </a:endParaRPr>
          </a:p>
          <a:p>
            <a:endParaRPr lang="es-ES" dirty="0"/>
          </a:p>
        </p:txBody>
      </p:sp>
      <p:sp>
        <p:nvSpPr>
          <p:cNvPr id="5" name="4 Rectángulo"/>
          <p:cNvSpPr/>
          <p:nvPr/>
        </p:nvSpPr>
        <p:spPr>
          <a:xfrm>
            <a:off x="0" y="0"/>
            <a:ext cx="142872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 name="Picture 2"/>
          <p:cNvPicPr>
            <a:picLocks noChangeAspect="1" noChangeArrowheads="1"/>
          </p:cNvPicPr>
          <p:nvPr/>
        </p:nvPicPr>
        <p:blipFill>
          <a:blip r:embed="rId2" cstate="print"/>
          <a:srcRect/>
          <a:stretch>
            <a:fillRect/>
          </a:stretch>
        </p:blipFill>
        <p:spPr bwMode="auto">
          <a:xfrm>
            <a:off x="0" y="0"/>
            <a:ext cx="1428728" cy="1012611"/>
          </a:xfrm>
          <a:prstGeom prst="rect">
            <a:avLst/>
          </a:prstGeom>
          <a:noFill/>
          <a:ln w="9525">
            <a:noFill/>
            <a:miter lim="800000"/>
            <a:headEnd/>
            <a:tailEnd/>
          </a:ln>
          <a:effectLst/>
        </p:spPr>
      </p:pic>
      <p:sp>
        <p:nvSpPr>
          <p:cNvPr id="7" name="6 Rectángulo"/>
          <p:cNvSpPr/>
          <p:nvPr/>
        </p:nvSpPr>
        <p:spPr>
          <a:xfrm>
            <a:off x="1643042" y="1142984"/>
            <a:ext cx="7358114" cy="4339650"/>
          </a:xfrm>
          <a:prstGeom prst="rect">
            <a:avLst/>
          </a:prstGeom>
        </p:spPr>
        <p:txBody>
          <a:bodyPr wrap="square">
            <a:spAutoFit/>
          </a:bodyPr>
          <a:lstStyle/>
          <a:p>
            <a:pPr>
              <a:lnSpc>
                <a:spcPct val="150000"/>
              </a:lnSpc>
              <a:buClr>
                <a:schemeClr val="tx1">
                  <a:shade val="95000"/>
                </a:schemeClr>
              </a:buClr>
              <a:buFont typeface="Wingdings" pitchFamily="2" charset="2"/>
              <a:buChar char="§"/>
              <a:defRPr/>
            </a:pPr>
            <a:r>
              <a:rPr lang="es-ES" sz="2400" dirty="0" smtClean="0"/>
              <a:t>Evitar </a:t>
            </a:r>
            <a:r>
              <a:rPr lang="es-ES" sz="2400" dirty="0" err="1" smtClean="0"/>
              <a:t>estudis</a:t>
            </a:r>
            <a:r>
              <a:rPr lang="es-ES" sz="2400" dirty="0" smtClean="0"/>
              <a:t> </a:t>
            </a:r>
            <a:r>
              <a:rPr lang="es-ES" sz="2400" dirty="0" err="1" smtClean="0"/>
              <a:t>innecessaris</a:t>
            </a:r>
            <a:r>
              <a:rPr lang="es-ES" sz="2400" dirty="0" smtClean="0"/>
              <a:t> (</a:t>
            </a:r>
            <a:r>
              <a:rPr lang="es-ES" sz="2400" dirty="0" err="1" smtClean="0"/>
              <a:t>hemo</a:t>
            </a:r>
            <a:r>
              <a:rPr lang="es-ES" sz="2400" dirty="0" smtClean="0"/>
              <a:t>, </a:t>
            </a:r>
            <a:r>
              <a:rPr lang="es-ES" sz="2400" dirty="0" err="1" smtClean="0"/>
              <a:t>urinocultius</a:t>
            </a:r>
            <a:r>
              <a:rPr lang="es-ES" sz="2400" dirty="0" smtClean="0"/>
              <a:t>)</a:t>
            </a:r>
          </a:p>
          <a:p>
            <a:pPr>
              <a:lnSpc>
                <a:spcPct val="150000"/>
              </a:lnSpc>
              <a:buClr>
                <a:schemeClr val="tx1">
                  <a:shade val="95000"/>
                </a:schemeClr>
              </a:buClr>
              <a:buFont typeface="Wingdings" pitchFamily="2" charset="2"/>
              <a:buChar char="§"/>
              <a:defRPr/>
            </a:pPr>
            <a:r>
              <a:rPr lang="es-ES" sz="2400" dirty="0" smtClean="0"/>
              <a:t>Evitar mesures </a:t>
            </a:r>
            <a:r>
              <a:rPr lang="es-ES" sz="2400" dirty="0" err="1" smtClean="0"/>
              <a:t>agressives</a:t>
            </a:r>
            <a:r>
              <a:rPr lang="es-ES" sz="2400" dirty="0" smtClean="0"/>
              <a:t> </a:t>
            </a:r>
            <a:r>
              <a:rPr lang="es-ES" sz="2400" dirty="0" err="1" smtClean="0"/>
              <a:t>davant</a:t>
            </a:r>
            <a:r>
              <a:rPr lang="es-ES" sz="2400" dirty="0" smtClean="0"/>
              <a:t> falta ingesta: evitar SNG i </a:t>
            </a:r>
            <a:r>
              <a:rPr lang="es-ES" sz="2400" dirty="0" err="1" smtClean="0"/>
              <a:t>sueroteràpia</a:t>
            </a:r>
            <a:endParaRPr lang="es-ES" sz="2400" dirty="0" smtClean="0"/>
          </a:p>
          <a:p>
            <a:pPr>
              <a:lnSpc>
                <a:spcPct val="150000"/>
              </a:lnSpc>
              <a:buClr>
                <a:schemeClr val="tx1">
                  <a:shade val="95000"/>
                </a:schemeClr>
              </a:buClr>
              <a:buFont typeface="Wingdings" pitchFamily="2" charset="2"/>
              <a:buChar char="§"/>
              <a:defRPr/>
            </a:pPr>
            <a:r>
              <a:rPr lang="es-ES" sz="2400" dirty="0" smtClean="0"/>
              <a:t> Evitar </a:t>
            </a:r>
            <a:r>
              <a:rPr lang="es-ES" sz="2400" dirty="0" err="1" smtClean="0"/>
              <a:t>canvis</a:t>
            </a:r>
            <a:r>
              <a:rPr lang="es-ES" sz="2400" dirty="0" smtClean="0"/>
              <a:t> </a:t>
            </a:r>
            <a:r>
              <a:rPr lang="es-ES" sz="2400" dirty="0" err="1" smtClean="0"/>
              <a:t>posturals</a:t>
            </a:r>
            <a:r>
              <a:rPr lang="es-ES" sz="2400" dirty="0" smtClean="0"/>
              <a:t> </a:t>
            </a:r>
            <a:r>
              <a:rPr lang="es-ES" sz="2400" dirty="0" err="1" smtClean="0"/>
              <a:t>freqüents</a:t>
            </a:r>
            <a:endParaRPr lang="es-ES" sz="2400" dirty="0" smtClean="0"/>
          </a:p>
          <a:p>
            <a:pPr>
              <a:lnSpc>
                <a:spcPct val="150000"/>
              </a:lnSpc>
              <a:buClr>
                <a:schemeClr val="tx1">
                  <a:shade val="95000"/>
                </a:schemeClr>
              </a:buClr>
              <a:buFont typeface="Wingdings" pitchFamily="2" charset="2"/>
              <a:buChar char="§"/>
              <a:defRPr/>
            </a:pPr>
            <a:r>
              <a:rPr lang="es-ES" sz="2400" dirty="0" smtClean="0"/>
              <a:t> No </a:t>
            </a:r>
            <a:r>
              <a:rPr lang="es-ES" sz="2400" dirty="0" err="1" smtClean="0"/>
              <a:t>oblidar</a:t>
            </a:r>
            <a:r>
              <a:rPr lang="es-ES" sz="2400" dirty="0" smtClean="0"/>
              <a:t> la </a:t>
            </a:r>
            <a:r>
              <a:rPr lang="es-ES" sz="2400" dirty="0" err="1" smtClean="0"/>
              <a:t>comunicació</a:t>
            </a:r>
            <a:r>
              <a:rPr lang="es-ES" sz="2400" dirty="0" smtClean="0"/>
              <a:t>: </a:t>
            </a:r>
            <a:r>
              <a:rPr lang="es-ES" sz="2400" dirty="0" err="1" smtClean="0"/>
              <a:t>missatges</a:t>
            </a:r>
            <a:r>
              <a:rPr lang="es-ES" sz="2400" dirty="0" smtClean="0"/>
              <a:t> </a:t>
            </a:r>
            <a:r>
              <a:rPr lang="es-ES" sz="2400" dirty="0" err="1" smtClean="0"/>
              <a:t>breus</a:t>
            </a:r>
            <a:r>
              <a:rPr lang="es-ES" sz="2400" dirty="0" smtClean="0"/>
              <a:t> en </a:t>
            </a:r>
            <a:r>
              <a:rPr lang="es-ES" sz="2400" dirty="0" err="1" smtClean="0"/>
              <a:t>to</a:t>
            </a:r>
            <a:r>
              <a:rPr lang="es-ES" sz="2400" dirty="0" smtClean="0"/>
              <a:t> </a:t>
            </a:r>
            <a:r>
              <a:rPr lang="es-ES" sz="2400" dirty="0" err="1" smtClean="0"/>
              <a:t>calmat</a:t>
            </a:r>
            <a:r>
              <a:rPr lang="es-ES" sz="2400" dirty="0" smtClean="0"/>
              <a:t>, </a:t>
            </a:r>
            <a:r>
              <a:rPr lang="es-ES" sz="2400" dirty="0" err="1" smtClean="0"/>
              <a:t>responent</a:t>
            </a:r>
            <a:r>
              <a:rPr lang="es-ES" sz="2400" dirty="0" smtClean="0"/>
              <a:t> a totes les preguntes, explicar les cures que poden proporcionar</a:t>
            </a:r>
          </a:p>
          <a:p>
            <a:pPr lvl="1">
              <a:buClr>
                <a:schemeClr val="tx1">
                  <a:shade val="95000"/>
                </a:schemeClr>
              </a:buClr>
              <a:buFont typeface="Wingdings" pitchFamily="2" charset="2"/>
              <a:buChar char="§"/>
              <a:defRPr/>
            </a:pPr>
            <a:endParaRPr lang="es-ES" sz="2400"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14480" y="274638"/>
            <a:ext cx="7286676" cy="796908"/>
          </a:xfrm>
        </p:spPr>
        <p:txBody>
          <a:bodyPr>
            <a:noAutofit/>
          </a:bodyPr>
          <a:lstStyle/>
          <a:p>
            <a:r>
              <a:rPr lang="es-ES" sz="3600" b="1" dirty="0" err="1" smtClean="0"/>
              <a:t>Identificació</a:t>
            </a:r>
            <a:r>
              <a:rPr lang="es-ES" sz="3600" b="1" dirty="0" smtClean="0"/>
              <a:t> de la </a:t>
            </a:r>
            <a:r>
              <a:rPr lang="es-ES" sz="3600" b="1" dirty="0" err="1" smtClean="0"/>
              <a:t>situació</a:t>
            </a:r>
            <a:r>
              <a:rPr lang="es-ES" sz="3600" b="1" dirty="0" smtClean="0"/>
              <a:t> </a:t>
            </a:r>
            <a:r>
              <a:rPr lang="es-ES" sz="3600" b="1" dirty="0" err="1" smtClean="0"/>
              <a:t>d´últims</a:t>
            </a:r>
            <a:r>
              <a:rPr lang="es-ES" sz="3600" b="1" dirty="0" smtClean="0"/>
              <a:t> </a:t>
            </a:r>
            <a:r>
              <a:rPr lang="es-ES" sz="3600" b="1" dirty="0" err="1" smtClean="0"/>
              <a:t>dies</a:t>
            </a:r>
            <a:endParaRPr lang="es-ES" sz="3600" b="1" dirty="0"/>
          </a:p>
        </p:txBody>
      </p:sp>
      <p:sp>
        <p:nvSpPr>
          <p:cNvPr id="3" name="2 Marcador de contenido"/>
          <p:cNvSpPr>
            <a:spLocks noGrp="1"/>
          </p:cNvSpPr>
          <p:nvPr>
            <p:ph idx="1"/>
          </p:nvPr>
        </p:nvSpPr>
        <p:spPr>
          <a:xfrm>
            <a:off x="1857356" y="1285860"/>
            <a:ext cx="6829444" cy="4840303"/>
          </a:xfrm>
        </p:spPr>
        <p:txBody>
          <a:bodyPr>
            <a:normAutofit/>
          </a:bodyPr>
          <a:lstStyle/>
          <a:p>
            <a:pPr marL="868680" lvl="1" indent="-283464">
              <a:buFont typeface="Wingdings" pitchFamily="2" charset="2"/>
              <a:buChar char="§"/>
              <a:defRPr/>
            </a:pPr>
            <a:endParaRPr lang="es-ES" sz="4000" dirty="0" smtClean="0"/>
          </a:p>
          <a:p>
            <a:pPr algn="just">
              <a:buNone/>
            </a:pPr>
            <a:endParaRPr lang="ca-ES" sz="2600" dirty="0" smtClean="0">
              <a:ea typeface="ＭＳ Ｐゴシック" charset="-128"/>
            </a:endParaRPr>
          </a:p>
          <a:p>
            <a:endParaRPr lang="es-ES" dirty="0"/>
          </a:p>
        </p:txBody>
      </p:sp>
      <p:sp>
        <p:nvSpPr>
          <p:cNvPr id="5" name="4 Rectángulo"/>
          <p:cNvSpPr/>
          <p:nvPr/>
        </p:nvSpPr>
        <p:spPr>
          <a:xfrm>
            <a:off x="0" y="0"/>
            <a:ext cx="142872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 name="Picture 2"/>
          <p:cNvPicPr>
            <a:picLocks noChangeAspect="1" noChangeArrowheads="1"/>
          </p:cNvPicPr>
          <p:nvPr/>
        </p:nvPicPr>
        <p:blipFill>
          <a:blip r:embed="rId2" cstate="print"/>
          <a:srcRect/>
          <a:stretch>
            <a:fillRect/>
          </a:stretch>
        </p:blipFill>
        <p:spPr bwMode="auto">
          <a:xfrm>
            <a:off x="0" y="0"/>
            <a:ext cx="1428728" cy="1012611"/>
          </a:xfrm>
          <a:prstGeom prst="rect">
            <a:avLst/>
          </a:prstGeom>
          <a:noFill/>
          <a:ln w="9525">
            <a:noFill/>
            <a:miter lim="800000"/>
            <a:headEnd/>
            <a:tailEnd/>
          </a:ln>
          <a:effectLst/>
        </p:spPr>
      </p:pic>
      <p:sp>
        <p:nvSpPr>
          <p:cNvPr id="7" name="6 Rectángulo"/>
          <p:cNvSpPr/>
          <p:nvPr/>
        </p:nvSpPr>
        <p:spPr>
          <a:xfrm>
            <a:off x="1643042" y="1428736"/>
            <a:ext cx="7358114" cy="5447645"/>
          </a:xfrm>
          <a:prstGeom prst="rect">
            <a:avLst/>
          </a:prstGeom>
        </p:spPr>
        <p:txBody>
          <a:bodyPr wrap="square">
            <a:spAutoFit/>
          </a:bodyPr>
          <a:lstStyle/>
          <a:p>
            <a:pPr>
              <a:lnSpc>
                <a:spcPct val="150000"/>
              </a:lnSpc>
              <a:buClr>
                <a:schemeClr val="tx1">
                  <a:shade val="95000"/>
                </a:schemeClr>
              </a:buClr>
              <a:buFont typeface="Wingdings" pitchFamily="2" charset="2"/>
              <a:buChar char="§"/>
              <a:defRPr/>
            </a:pPr>
            <a:r>
              <a:rPr lang="es-ES" sz="2400" dirty="0" smtClean="0"/>
              <a:t> Et </a:t>
            </a:r>
            <a:r>
              <a:rPr lang="es-ES" sz="2400" dirty="0" err="1" smtClean="0"/>
              <a:t>sorprendria</a:t>
            </a:r>
            <a:r>
              <a:rPr lang="es-ES" sz="2400" dirty="0" smtClean="0"/>
              <a:t> que </a:t>
            </a:r>
            <a:r>
              <a:rPr lang="es-ES" sz="2400" dirty="0" err="1" smtClean="0"/>
              <a:t>aquest</a:t>
            </a:r>
            <a:r>
              <a:rPr lang="es-ES" sz="2400" dirty="0" smtClean="0"/>
              <a:t> </a:t>
            </a:r>
            <a:r>
              <a:rPr lang="es-ES" sz="2400" dirty="0" err="1" smtClean="0"/>
              <a:t>malalt</a:t>
            </a:r>
            <a:r>
              <a:rPr lang="es-ES" sz="2400" dirty="0" smtClean="0"/>
              <a:t> morís en </a:t>
            </a:r>
            <a:r>
              <a:rPr lang="es-ES" sz="2400" dirty="0" err="1" smtClean="0"/>
              <a:t>els</a:t>
            </a:r>
            <a:r>
              <a:rPr lang="es-ES" sz="2400" dirty="0" smtClean="0"/>
              <a:t> </a:t>
            </a:r>
            <a:r>
              <a:rPr lang="es-ES" sz="2400" dirty="0" err="1" smtClean="0"/>
              <a:t>pròxims</a:t>
            </a:r>
            <a:r>
              <a:rPr lang="es-ES" sz="2400" dirty="0" smtClean="0"/>
              <a:t> </a:t>
            </a:r>
            <a:r>
              <a:rPr lang="es-ES" sz="2400" dirty="0" err="1" smtClean="0"/>
              <a:t>dies</a:t>
            </a:r>
            <a:r>
              <a:rPr lang="es-ES" sz="2400" dirty="0" smtClean="0"/>
              <a:t>?		</a:t>
            </a:r>
            <a:r>
              <a:rPr lang="es-ES" sz="2400" dirty="0" err="1" smtClean="0"/>
              <a:t>Prognostic</a:t>
            </a:r>
            <a:r>
              <a:rPr lang="es-ES" sz="2400" dirty="0" smtClean="0"/>
              <a:t> </a:t>
            </a:r>
            <a:r>
              <a:rPr lang="es-ES" sz="2400" dirty="0" err="1" smtClean="0"/>
              <a:t>Indicator</a:t>
            </a:r>
            <a:r>
              <a:rPr lang="es-ES" sz="2400" dirty="0" smtClean="0"/>
              <a:t> </a:t>
            </a:r>
            <a:r>
              <a:rPr lang="es-ES" sz="2400" dirty="0" err="1" smtClean="0"/>
              <a:t>Guidance</a:t>
            </a:r>
            <a:r>
              <a:rPr lang="es-ES" sz="2400" dirty="0" smtClean="0"/>
              <a:t>.        			</a:t>
            </a:r>
            <a:r>
              <a:rPr lang="es-ES" sz="2400" dirty="0" err="1" smtClean="0"/>
              <a:t>Gold</a:t>
            </a:r>
            <a:r>
              <a:rPr lang="es-ES" sz="2400" dirty="0" smtClean="0"/>
              <a:t> </a:t>
            </a:r>
            <a:r>
              <a:rPr lang="es-ES" sz="2400" dirty="0" err="1" smtClean="0"/>
              <a:t>Standards</a:t>
            </a:r>
            <a:r>
              <a:rPr lang="es-ES" sz="2400" dirty="0" smtClean="0"/>
              <a:t> Framework. 2006</a:t>
            </a:r>
          </a:p>
          <a:p>
            <a:pPr>
              <a:lnSpc>
                <a:spcPct val="150000"/>
              </a:lnSpc>
              <a:buClr>
                <a:schemeClr val="tx1">
                  <a:shade val="95000"/>
                </a:schemeClr>
              </a:buClr>
              <a:buFont typeface="Wingdings" pitchFamily="2" charset="2"/>
              <a:buChar char="§"/>
              <a:defRPr/>
            </a:pPr>
            <a:endParaRPr lang="es-ES" sz="2400" dirty="0" smtClean="0"/>
          </a:p>
          <a:p>
            <a:pPr>
              <a:lnSpc>
                <a:spcPct val="150000"/>
              </a:lnSpc>
              <a:buClr>
                <a:schemeClr val="tx1">
                  <a:shade val="95000"/>
                </a:schemeClr>
              </a:buClr>
              <a:buFont typeface="Wingdings" pitchFamily="2" charset="2"/>
              <a:buChar char="§"/>
              <a:defRPr/>
            </a:pPr>
            <a:r>
              <a:rPr lang="es-ES" sz="2400" dirty="0" smtClean="0"/>
              <a:t> </a:t>
            </a:r>
            <a:r>
              <a:rPr lang="es-ES" sz="2400" dirty="0" err="1" smtClean="0"/>
              <a:t>Criteris</a:t>
            </a:r>
            <a:r>
              <a:rPr lang="es-ES" sz="2400" dirty="0" smtClean="0"/>
              <a:t> per identificar la </a:t>
            </a:r>
            <a:r>
              <a:rPr lang="es-ES" sz="2400" dirty="0" err="1" smtClean="0"/>
              <a:t>situació</a:t>
            </a:r>
            <a:r>
              <a:rPr lang="es-ES" sz="2400" dirty="0" smtClean="0"/>
              <a:t>:</a:t>
            </a:r>
          </a:p>
          <a:p>
            <a:pPr lvl="1">
              <a:lnSpc>
                <a:spcPct val="150000"/>
              </a:lnSpc>
              <a:buClr>
                <a:schemeClr val="tx1">
                  <a:shade val="95000"/>
                </a:schemeClr>
              </a:buClr>
              <a:buFont typeface="Courier New" pitchFamily="49" charset="0"/>
              <a:buChar char="o"/>
              <a:defRPr/>
            </a:pPr>
            <a:r>
              <a:rPr lang="es-ES" sz="2400" dirty="0" smtClean="0"/>
              <a:t> </a:t>
            </a:r>
            <a:r>
              <a:rPr lang="es-ES" sz="2400" dirty="0" err="1" smtClean="0"/>
              <a:t>Deteriorament</a:t>
            </a:r>
            <a:r>
              <a:rPr lang="es-ES" sz="2400" dirty="0" smtClean="0"/>
              <a:t> de </a:t>
            </a:r>
            <a:r>
              <a:rPr lang="es-ES" sz="2400" dirty="0" err="1" smtClean="0"/>
              <a:t>l’aspecte</a:t>
            </a:r>
            <a:r>
              <a:rPr lang="es-ES" sz="2400" dirty="0" smtClean="0"/>
              <a:t> general</a:t>
            </a:r>
          </a:p>
          <a:p>
            <a:pPr lvl="1">
              <a:lnSpc>
                <a:spcPct val="150000"/>
              </a:lnSpc>
              <a:buClr>
                <a:schemeClr val="tx1">
                  <a:shade val="95000"/>
                </a:schemeClr>
              </a:buClr>
              <a:buFont typeface="Courier New" pitchFamily="49" charset="0"/>
              <a:buChar char="o"/>
              <a:defRPr/>
            </a:pPr>
            <a:r>
              <a:rPr lang="es-ES" sz="2400" dirty="0" smtClean="0"/>
              <a:t> </a:t>
            </a:r>
            <a:r>
              <a:rPr lang="es-ES" sz="2400" dirty="0" err="1" smtClean="0"/>
              <a:t>Deteriorament</a:t>
            </a:r>
            <a:r>
              <a:rPr lang="es-ES" sz="2400" dirty="0" smtClean="0"/>
              <a:t> funcional (</a:t>
            </a:r>
            <a:r>
              <a:rPr lang="es-ES" sz="2400" dirty="0" err="1" smtClean="0"/>
              <a:t>enllitat</a:t>
            </a:r>
            <a:r>
              <a:rPr lang="es-ES" sz="2400" dirty="0" smtClean="0"/>
              <a:t> 100% del </a:t>
            </a:r>
            <a:r>
              <a:rPr lang="es-ES" sz="2400" dirty="0" err="1" smtClean="0"/>
              <a:t>temps</a:t>
            </a:r>
            <a:r>
              <a:rPr lang="es-ES" sz="2400" dirty="0" smtClean="0"/>
              <a:t>).</a:t>
            </a:r>
          </a:p>
          <a:p>
            <a:pPr lvl="1">
              <a:lnSpc>
                <a:spcPct val="150000"/>
              </a:lnSpc>
              <a:buClr>
                <a:schemeClr val="tx1">
                  <a:shade val="95000"/>
                </a:schemeClr>
              </a:buClr>
              <a:buFont typeface="Courier New" pitchFamily="49" charset="0"/>
              <a:buChar char="o"/>
              <a:defRPr/>
            </a:pPr>
            <a:r>
              <a:rPr lang="es-ES" sz="2400" dirty="0" smtClean="0"/>
              <a:t> </a:t>
            </a:r>
            <a:r>
              <a:rPr lang="es-ES" sz="2400" dirty="0" err="1" smtClean="0"/>
              <a:t>Deteriorament</a:t>
            </a:r>
            <a:r>
              <a:rPr lang="es-ES" sz="2400" dirty="0" smtClean="0"/>
              <a:t> </a:t>
            </a:r>
            <a:r>
              <a:rPr lang="es-ES" sz="2400" dirty="0" err="1" smtClean="0"/>
              <a:t>cognitiu</a:t>
            </a:r>
            <a:r>
              <a:rPr lang="es-ES" sz="2400" dirty="0" smtClean="0"/>
              <a:t> (</a:t>
            </a:r>
            <a:r>
              <a:rPr lang="es-ES" sz="2400" dirty="0" err="1" smtClean="0"/>
              <a:t>semicomatós</a:t>
            </a:r>
            <a:r>
              <a:rPr lang="es-ES" sz="2400" dirty="0" smtClean="0"/>
              <a:t>).</a:t>
            </a:r>
          </a:p>
          <a:p>
            <a:pPr lvl="1">
              <a:lnSpc>
                <a:spcPct val="150000"/>
              </a:lnSpc>
              <a:buClr>
                <a:schemeClr val="tx1">
                  <a:shade val="95000"/>
                </a:schemeClr>
              </a:buClr>
              <a:buFont typeface="Courier New" pitchFamily="49" charset="0"/>
              <a:buChar char="o"/>
              <a:defRPr/>
            </a:pPr>
            <a:r>
              <a:rPr lang="es-ES" sz="2400" dirty="0" smtClean="0"/>
              <a:t> </a:t>
            </a:r>
            <a:r>
              <a:rPr lang="es-ES" sz="2400" dirty="0" err="1" smtClean="0"/>
              <a:t>Dificultat</a:t>
            </a:r>
            <a:r>
              <a:rPr lang="es-ES" sz="2400" dirty="0" smtClean="0"/>
              <a:t> per a la ingesta oral.</a:t>
            </a:r>
          </a:p>
          <a:p>
            <a:pPr lvl="2">
              <a:buClr>
                <a:schemeClr val="tx1">
                  <a:shade val="95000"/>
                </a:schemeClr>
              </a:buClr>
              <a:buFont typeface="Wingdings" pitchFamily="2" charset="2"/>
              <a:buChar char="§"/>
              <a:defRPr/>
            </a:pPr>
            <a:endParaRPr lang="es-ES" sz="2400"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14480" y="274638"/>
            <a:ext cx="7286676" cy="796908"/>
          </a:xfrm>
        </p:spPr>
        <p:txBody>
          <a:bodyPr>
            <a:noAutofit/>
          </a:bodyPr>
          <a:lstStyle/>
          <a:p>
            <a:r>
              <a:rPr lang="es-ES" sz="3600" b="1" dirty="0" smtClean="0"/>
              <a:t>Signes fase </a:t>
            </a:r>
            <a:r>
              <a:rPr lang="es-ES" sz="3600" b="1" dirty="0" err="1" smtClean="0"/>
              <a:t>agònica</a:t>
            </a:r>
            <a:endParaRPr lang="es-ES" sz="3600" b="1" dirty="0"/>
          </a:p>
        </p:txBody>
      </p:sp>
      <p:sp>
        <p:nvSpPr>
          <p:cNvPr id="3" name="2 Marcador de contenido"/>
          <p:cNvSpPr>
            <a:spLocks noGrp="1"/>
          </p:cNvSpPr>
          <p:nvPr>
            <p:ph idx="1"/>
          </p:nvPr>
        </p:nvSpPr>
        <p:spPr>
          <a:xfrm>
            <a:off x="1857356" y="1285860"/>
            <a:ext cx="6829444" cy="4840303"/>
          </a:xfrm>
        </p:spPr>
        <p:txBody>
          <a:bodyPr>
            <a:normAutofit/>
          </a:bodyPr>
          <a:lstStyle/>
          <a:p>
            <a:pPr marL="868680" lvl="1" indent="-283464">
              <a:buFont typeface="Wingdings" pitchFamily="2" charset="2"/>
              <a:buChar char="§"/>
              <a:defRPr/>
            </a:pPr>
            <a:endParaRPr lang="es-ES" sz="4000" dirty="0" smtClean="0"/>
          </a:p>
          <a:p>
            <a:pPr algn="just">
              <a:buNone/>
            </a:pPr>
            <a:endParaRPr lang="ca-ES" sz="2600" dirty="0" smtClean="0">
              <a:ea typeface="ＭＳ Ｐゴシック" charset="-128"/>
            </a:endParaRPr>
          </a:p>
          <a:p>
            <a:endParaRPr lang="es-ES" dirty="0"/>
          </a:p>
        </p:txBody>
      </p:sp>
      <p:sp>
        <p:nvSpPr>
          <p:cNvPr id="5" name="4 Rectángulo"/>
          <p:cNvSpPr/>
          <p:nvPr/>
        </p:nvSpPr>
        <p:spPr>
          <a:xfrm>
            <a:off x="0" y="0"/>
            <a:ext cx="142872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 name="Picture 2"/>
          <p:cNvPicPr>
            <a:picLocks noChangeAspect="1" noChangeArrowheads="1"/>
          </p:cNvPicPr>
          <p:nvPr/>
        </p:nvPicPr>
        <p:blipFill>
          <a:blip r:embed="rId2" cstate="print"/>
          <a:srcRect/>
          <a:stretch>
            <a:fillRect/>
          </a:stretch>
        </p:blipFill>
        <p:spPr bwMode="auto">
          <a:xfrm>
            <a:off x="0" y="0"/>
            <a:ext cx="1428728" cy="1012611"/>
          </a:xfrm>
          <a:prstGeom prst="rect">
            <a:avLst/>
          </a:prstGeom>
          <a:noFill/>
          <a:ln w="9525">
            <a:noFill/>
            <a:miter lim="800000"/>
            <a:headEnd/>
            <a:tailEnd/>
          </a:ln>
          <a:effectLst/>
        </p:spPr>
      </p:pic>
      <p:sp>
        <p:nvSpPr>
          <p:cNvPr id="7" name="6 Rectángulo"/>
          <p:cNvSpPr/>
          <p:nvPr/>
        </p:nvSpPr>
        <p:spPr>
          <a:xfrm>
            <a:off x="1643042" y="1214422"/>
            <a:ext cx="7358114" cy="5661959"/>
          </a:xfrm>
          <a:prstGeom prst="rect">
            <a:avLst/>
          </a:prstGeom>
        </p:spPr>
        <p:txBody>
          <a:bodyPr wrap="square">
            <a:spAutoFit/>
          </a:bodyPr>
          <a:lstStyle/>
          <a:p>
            <a:pPr>
              <a:lnSpc>
                <a:spcPct val="150000"/>
              </a:lnSpc>
              <a:buFont typeface="Arial" charset="0"/>
              <a:buChar char="•"/>
            </a:pPr>
            <a:r>
              <a:rPr lang="es-ES" sz="2400" dirty="0" smtClean="0"/>
              <a:t> </a:t>
            </a:r>
            <a:r>
              <a:rPr lang="es-ES" sz="2400" dirty="0" err="1" smtClean="0"/>
              <a:t>Canvi</a:t>
            </a:r>
            <a:r>
              <a:rPr lang="es-ES" sz="2400" dirty="0" smtClean="0"/>
              <a:t> de les </a:t>
            </a:r>
            <a:r>
              <a:rPr lang="es-ES" sz="2400" b="1" dirty="0" err="1" smtClean="0"/>
              <a:t>constants</a:t>
            </a:r>
            <a:r>
              <a:rPr lang="es-ES" sz="2400" b="1" dirty="0" smtClean="0"/>
              <a:t> </a:t>
            </a:r>
            <a:r>
              <a:rPr lang="es-ES" sz="2400" b="1" dirty="0" err="1" smtClean="0"/>
              <a:t>vitals</a:t>
            </a:r>
            <a:r>
              <a:rPr lang="es-ES" sz="2400" dirty="0" smtClean="0"/>
              <a:t>: </a:t>
            </a:r>
            <a:r>
              <a:rPr lang="es-ES" sz="2400" dirty="0" err="1" smtClean="0"/>
              <a:t>hipoTA</a:t>
            </a:r>
            <a:r>
              <a:rPr lang="es-ES" sz="2400" dirty="0" smtClean="0"/>
              <a:t>, </a:t>
            </a:r>
            <a:r>
              <a:rPr lang="es-ES" sz="2400" dirty="0" err="1" smtClean="0"/>
              <a:t>pols</a:t>
            </a:r>
            <a:r>
              <a:rPr lang="es-ES" sz="2400" dirty="0" smtClean="0"/>
              <a:t> </a:t>
            </a:r>
            <a:r>
              <a:rPr lang="es-ES" sz="2400" dirty="0" err="1" smtClean="0"/>
              <a:t>ràpid</a:t>
            </a:r>
            <a:r>
              <a:rPr lang="es-ES" sz="2400" dirty="0" smtClean="0"/>
              <a:t>, </a:t>
            </a:r>
            <a:r>
              <a:rPr lang="es-ES" sz="2400" dirty="0" err="1" smtClean="0"/>
              <a:t>dèbil</a:t>
            </a:r>
            <a:r>
              <a:rPr lang="es-ES" sz="2400" dirty="0" smtClean="0"/>
              <a:t>, irregular, </a:t>
            </a:r>
            <a:r>
              <a:rPr lang="es-ES" sz="2400" dirty="0" err="1" smtClean="0"/>
              <a:t>hiper</a:t>
            </a:r>
            <a:r>
              <a:rPr lang="es-ES" sz="2400" dirty="0" smtClean="0"/>
              <a:t>/hipotermia</a:t>
            </a:r>
          </a:p>
          <a:p>
            <a:pPr>
              <a:lnSpc>
                <a:spcPct val="150000"/>
              </a:lnSpc>
              <a:buFont typeface="Arial" charset="0"/>
              <a:buChar char="•"/>
            </a:pPr>
            <a:r>
              <a:rPr lang="es-ES" sz="2400" b="1" dirty="0" err="1" smtClean="0"/>
              <a:t>Trastorns</a:t>
            </a:r>
            <a:r>
              <a:rPr lang="es-ES" sz="2400" b="1" dirty="0" smtClean="0"/>
              <a:t> </a:t>
            </a:r>
            <a:r>
              <a:rPr lang="es-ES" sz="2400" b="1" dirty="0" err="1" smtClean="0"/>
              <a:t>respiratoris</a:t>
            </a:r>
            <a:r>
              <a:rPr lang="es-ES" sz="2400" dirty="0" smtClean="0"/>
              <a:t>: ritme i </a:t>
            </a:r>
            <a:r>
              <a:rPr lang="es-ES" sz="2400" dirty="0" err="1" smtClean="0"/>
              <a:t>freqüència</a:t>
            </a:r>
            <a:r>
              <a:rPr lang="es-ES" sz="2400" dirty="0" smtClean="0"/>
              <a:t> </a:t>
            </a:r>
            <a:r>
              <a:rPr lang="es-ES" sz="2400" dirty="0" err="1" smtClean="0"/>
              <a:t>respiratòria</a:t>
            </a:r>
            <a:r>
              <a:rPr lang="es-ES" sz="2400" dirty="0" smtClean="0"/>
              <a:t> (</a:t>
            </a:r>
            <a:r>
              <a:rPr lang="es-ES" sz="2400" dirty="0" err="1" smtClean="0"/>
              <a:t>polipnea</a:t>
            </a:r>
            <a:r>
              <a:rPr lang="es-ES" sz="2400" dirty="0" smtClean="0"/>
              <a:t>, apnea)</a:t>
            </a:r>
          </a:p>
          <a:p>
            <a:pPr>
              <a:lnSpc>
                <a:spcPct val="150000"/>
              </a:lnSpc>
              <a:buFont typeface="Arial" charset="0"/>
              <a:buChar char="•"/>
            </a:pPr>
            <a:r>
              <a:rPr lang="es-ES" sz="2400" b="1" dirty="0" err="1" smtClean="0"/>
              <a:t>Insuficiència</a:t>
            </a:r>
            <a:r>
              <a:rPr lang="es-ES" sz="2400" b="1" dirty="0" smtClean="0"/>
              <a:t> </a:t>
            </a:r>
            <a:r>
              <a:rPr lang="es-ES" sz="2400" b="1" dirty="0" err="1" smtClean="0"/>
              <a:t>circulatòria</a:t>
            </a:r>
            <a:r>
              <a:rPr lang="es-ES" sz="2400" dirty="0" smtClean="0"/>
              <a:t>: </a:t>
            </a:r>
            <a:r>
              <a:rPr lang="es-ES" sz="2400" dirty="0" err="1" smtClean="0"/>
              <a:t>livideces,fredor</a:t>
            </a:r>
            <a:r>
              <a:rPr lang="es-ES" sz="2400" dirty="0" smtClean="0"/>
              <a:t>..</a:t>
            </a:r>
          </a:p>
          <a:p>
            <a:pPr>
              <a:lnSpc>
                <a:spcPct val="150000"/>
              </a:lnSpc>
              <a:buFont typeface="Arial" charset="0"/>
              <a:buChar char="•"/>
            </a:pPr>
            <a:r>
              <a:rPr lang="es-ES" sz="2400" dirty="0" err="1" smtClean="0"/>
              <a:t>Alteració</a:t>
            </a:r>
            <a:r>
              <a:rPr lang="es-ES" sz="2400" dirty="0" smtClean="0"/>
              <a:t> sensorial / </a:t>
            </a:r>
            <a:r>
              <a:rPr lang="es-ES" sz="2400" b="1" dirty="0" smtClean="0"/>
              <a:t>delirium</a:t>
            </a:r>
          </a:p>
          <a:p>
            <a:pPr>
              <a:lnSpc>
                <a:spcPct val="150000"/>
              </a:lnSpc>
              <a:buFont typeface="Arial" charset="0"/>
              <a:buChar char="•"/>
            </a:pPr>
            <a:r>
              <a:rPr lang="es-ES" sz="2400" b="1" dirty="0" err="1" smtClean="0"/>
              <a:t>Disminució</a:t>
            </a:r>
            <a:r>
              <a:rPr lang="es-ES" sz="2400" b="1" dirty="0" smtClean="0"/>
              <a:t> o </a:t>
            </a:r>
            <a:r>
              <a:rPr lang="es-ES" sz="2400" b="1" dirty="0" err="1" smtClean="0"/>
              <a:t>retenció</a:t>
            </a:r>
            <a:r>
              <a:rPr lang="es-ES" sz="2400" b="1" dirty="0" smtClean="0"/>
              <a:t> </a:t>
            </a:r>
            <a:r>
              <a:rPr lang="es-ES" sz="2400" b="1" dirty="0" err="1" smtClean="0"/>
              <a:t>urinària</a:t>
            </a:r>
            <a:r>
              <a:rPr lang="es-ES" sz="2400" b="1" dirty="0" smtClean="0"/>
              <a:t>. </a:t>
            </a:r>
            <a:r>
              <a:rPr lang="es-ES" sz="2400" dirty="0" smtClean="0"/>
              <a:t>(</a:t>
            </a:r>
            <a:r>
              <a:rPr lang="es-ES" sz="2400" dirty="0" err="1" smtClean="0"/>
              <a:t>sobretot</a:t>
            </a:r>
            <a:r>
              <a:rPr lang="es-ES" sz="2400" dirty="0" smtClean="0"/>
              <a:t> </a:t>
            </a:r>
            <a:r>
              <a:rPr lang="es-ES" sz="2400" dirty="0" err="1" smtClean="0"/>
              <a:t>amb</a:t>
            </a:r>
            <a:r>
              <a:rPr lang="es-ES" sz="2400" dirty="0" smtClean="0"/>
              <a:t> </a:t>
            </a:r>
            <a:r>
              <a:rPr lang="es-ES" sz="2400" dirty="0" err="1" smtClean="0"/>
              <a:t>tto</a:t>
            </a:r>
            <a:r>
              <a:rPr lang="es-ES" sz="2400" dirty="0" smtClean="0"/>
              <a:t> </a:t>
            </a:r>
            <a:r>
              <a:rPr lang="es-ES" sz="2400" dirty="0" err="1" smtClean="0"/>
              <a:t>psicofàrmacs</a:t>
            </a:r>
            <a:r>
              <a:rPr lang="es-ES" sz="2400" dirty="0" smtClean="0"/>
              <a:t>, causa </a:t>
            </a:r>
            <a:r>
              <a:rPr lang="es-ES" sz="2400" dirty="0" err="1" smtClean="0"/>
              <a:t>d´agitació</a:t>
            </a:r>
            <a:r>
              <a:rPr lang="es-ES" sz="2400" dirty="0" smtClean="0"/>
              <a:t>)</a:t>
            </a:r>
          </a:p>
          <a:p>
            <a:pPr>
              <a:lnSpc>
                <a:spcPct val="150000"/>
              </a:lnSpc>
              <a:buFont typeface="Arial" charset="0"/>
              <a:buChar char="•"/>
            </a:pPr>
            <a:r>
              <a:rPr lang="es-ES" sz="2400" dirty="0" err="1" smtClean="0"/>
              <a:t>Risc</a:t>
            </a:r>
            <a:r>
              <a:rPr lang="es-ES" sz="2400" dirty="0" smtClean="0"/>
              <a:t> de </a:t>
            </a:r>
            <a:r>
              <a:rPr lang="es-ES" sz="2400" b="1" dirty="0" err="1" smtClean="0"/>
              <a:t>fecaloma</a:t>
            </a:r>
            <a:endParaRPr lang="es-ES" sz="2400" dirty="0" smtClean="0"/>
          </a:p>
          <a:p>
            <a:pPr lvl="2">
              <a:buClr>
                <a:schemeClr val="tx1">
                  <a:shade val="95000"/>
                </a:schemeClr>
              </a:buClr>
              <a:defRPr/>
            </a:pPr>
            <a:endParaRPr lang="es-ES" sz="2400"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201</TotalTime>
  <Words>1609</Words>
  <PresentationFormat>Presentación en pantalla (4:3)</PresentationFormat>
  <Paragraphs>389</Paragraphs>
  <Slides>39</Slides>
  <Notes>4</Notes>
  <HiddenSlides>0</HiddenSlides>
  <MMClips>0</MMClips>
  <ScaleCrop>false</ScaleCrop>
  <HeadingPairs>
    <vt:vector size="4" baseType="variant">
      <vt:variant>
        <vt:lpstr>Tema</vt:lpstr>
      </vt:variant>
      <vt:variant>
        <vt:i4>2</vt:i4>
      </vt:variant>
      <vt:variant>
        <vt:lpstr>Títulos de diapositiva</vt:lpstr>
      </vt:variant>
      <vt:variant>
        <vt:i4>39</vt:i4>
      </vt:variant>
    </vt:vector>
  </HeadingPairs>
  <TitlesOfParts>
    <vt:vector size="41" baseType="lpstr">
      <vt:lpstr>Tema de Office</vt:lpstr>
      <vt:lpstr>1_Tema de Office</vt:lpstr>
      <vt:lpstr>ATENCIÓ ALS DARRERS DIES. SEDACIÓ </vt:lpstr>
      <vt:lpstr>Definició</vt:lpstr>
      <vt:lpstr>Diapositiva 3</vt:lpstr>
      <vt:lpstr>Fisiopatologia de la MORT</vt:lpstr>
      <vt:lpstr>Objectius</vt:lpstr>
      <vt:lpstr>Principis Bàsics I </vt:lpstr>
      <vt:lpstr>Principis Bàsics II </vt:lpstr>
      <vt:lpstr>Identificació de la situació d´últims dies</vt:lpstr>
      <vt:lpstr>Signes fase agònica</vt:lpstr>
      <vt:lpstr>Símptomes</vt:lpstr>
      <vt:lpstr>TRACTAMENT (Via SC)</vt:lpstr>
      <vt:lpstr>Dispnea</vt:lpstr>
      <vt:lpstr>Dolor</vt:lpstr>
      <vt:lpstr>Estertors</vt:lpstr>
      <vt:lpstr>Agitació / Delirium </vt:lpstr>
      <vt:lpstr>RESUM</vt:lpstr>
      <vt:lpstr>CURES INTEGRALS</vt:lpstr>
      <vt:lpstr>CURES INTEGRALS II</vt:lpstr>
      <vt:lpstr>Drets del pacients</vt:lpstr>
      <vt:lpstr>Drets del pacients II</vt:lpstr>
      <vt:lpstr>SEDACIÓ </vt:lpstr>
      <vt:lpstr>Definició</vt:lpstr>
      <vt:lpstr>Classificació</vt:lpstr>
      <vt:lpstr>Escala de Ramsay</vt:lpstr>
      <vt:lpstr>Principis ètics: doble efecte</vt:lpstr>
      <vt:lpstr>Sedació vs Eutanasia</vt:lpstr>
      <vt:lpstr>Sedació Pa·liativa</vt:lpstr>
      <vt:lpstr>Símptomes refractaris</vt:lpstr>
      <vt:lpstr>Seació en l’agonia</vt:lpstr>
      <vt:lpstr>Consentiment informat</vt:lpstr>
      <vt:lpstr>Farmacologia</vt:lpstr>
      <vt:lpstr>Diapositiva 32</vt:lpstr>
      <vt:lpstr>Midazolam</vt:lpstr>
      <vt:lpstr>Levomepromazina</vt:lpstr>
      <vt:lpstr>Sedació: Midazolam</vt:lpstr>
      <vt:lpstr>Sedació: Levomepromazina</vt:lpstr>
      <vt:lpstr>Cures Integrals (I)</vt:lpstr>
      <vt:lpstr>Cures Integrals (II)</vt:lpstr>
      <vt:lpstr>Conclussions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ATENCIÓ ALS DARRERS DIES. SEDACIÓ </dc:title>
  <cp:lastModifiedBy>u07508</cp:lastModifiedBy>
  <cp:revision>19</cp:revision>
  <dcterms:modified xsi:type="dcterms:W3CDTF">2014-04-30T07:16:04Z</dcterms:modified>
</cp:coreProperties>
</file>