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a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a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a-ES" sz="1400" spc="-1" strike="noStrike">
                <a:solidFill>
                  <a:srgbClr val="000000"/>
                </a:solidFill>
                <a:latin typeface="Arial"/>
              </a:rPr>
              <a:t>Feu clic per editar el format del text del títol</a:t>
            </a:r>
            <a:endParaRPr b="0" lang="ca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1400" spc="-1" strike="noStrike">
                <a:solidFill>
                  <a:srgbClr val="000000"/>
                </a:solidFill>
                <a:latin typeface="Arial"/>
              </a:rPr>
              <a:t>Feu clic per editar el format del text de l'esquema</a:t>
            </a:r>
            <a:endParaRPr b="0" lang="ca-E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a-ES" sz="1400" spc="-1" strike="noStrike">
                <a:solidFill>
                  <a:srgbClr val="000000"/>
                </a:solidFill>
                <a:latin typeface="Arial"/>
              </a:rPr>
              <a:t>Segon nivell d'esquema</a:t>
            </a:r>
            <a:endParaRPr b="0" lang="ca-E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1400" spc="-1" strike="noStrike">
                <a:solidFill>
                  <a:srgbClr val="000000"/>
                </a:solidFill>
                <a:latin typeface="Arial"/>
              </a:rPr>
              <a:t>Tercer nivell d'esquema</a:t>
            </a:r>
            <a:endParaRPr b="0" lang="ca-E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a-ES" sz="1400" spc="-1" strike="noStrike">
                <a:solidFill>
                  <a:srgbClr val="000000"/>
                </a:solidFill>
                <a:latin typeface="Arial"/>
              </a:rPr>
              <a:t>Quart nivell d'esquema</a:t>
            </a:r>
            <a:endParaRPr b="0" lang="ca-E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000" spc="-1" strike="noStrike">
                <a:solidFill>
                  <a:srgbClr val="000000"/>
                </a:solidFill>
                <a:latin typeface="Arial"/>
              </a:rPr>
              <a:t>Cinquè nivell d'esquema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000" spc="-1" strike="noStrike">
                <a:solidFill>
                  <a:srgbClr val="000000"/>
                </a:solidFill>
                <a:latin typeface="Arial"/>
              </a:rPr>
              <a:t>Sisè nivell d'esquema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000" spc="-1" strike="noStrike">
                <a:solidFill>
                  <a:srgbClr val="000000"/>
                </a:solidFill>
                <a:latin typeface="Arial"/>
              </a:rPr>
              <a:t>Setè nivell d'esquema</a:t>
            </a:r>
            <a:endParaRPr b="0" lang="ca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307520" y="713880"/>
            <a:ext cx="10157760" cy="27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br/>
            <a:r>
              <a:rPr b="0" lang="ca-ES" sz="3600" spc="-1" strike="noStrike">
                <a:solidFill>
                  <a:srgbClr val="000000"/>
                </a:solidFill>
                <a:latin typeface="Calibri"/>
                <a:ea typeface="Calibri"/>
              </a:rPr>
              <a:t>CAS PRÀCTIC: ÀNGEL</a:t>
            </a:r>
            <a:br/>
            <a:r>
              <a:rPr b="0" lang="ca-ES" sz="3600" spc="-1" strike="noStrike">
                <a:solidFill>
                  <a:srgbClr val="000000"/>
                </a:solidFill>
                <a:latin typeface="Calibri"/>
                <a:ea typeface="Calibri"/>
              </a:rPr>
              <a:t>Treball amb la xarxa i la família</a:t>
            </a:r>
            <a:endParaRPr b="0" lang="ca-ES" sz="36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3634920" y="4997520"/>
            <a:ext cx="6067440" cy="82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NÚRIA AIXANDRI ROTGER</a:t>
            </a:r>
            <a:endParaRPr b="0" lang="ca-ES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PALMA DE MALLORCA, DESEMBRE 2021</a:t>
            </a:r>
            <a:endParaRPr b="0" lang="ca-E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836280" y="689400"/>
            <a:ext cx="9817560" cy="78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0" lang="ca-ES" sz="3600" spc="-1" strike="noStrike">
                <a:solidFill>
                  <a:srgbClr val="000000"/>
                </a:solidFill>
                <a:latin typeface="Calibri"/>
                <a:ea typeface="Calibri"/>
              </a:rPr>
              <a:t>Cas pràctic: Àngel</a:t>
            </a:r>
            <a:endParaRPr b="0" lang="ca-ES" sz="3600" spc="-1" strike="noStrike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8475120" y="5558040"/>
            <a:ext cx="3352680" cy="73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spAutoFit/>
          </a:bodyPr>
          <a:p>
            <a:pPr>
              <a:lnSpc>
                <a:spcPct val="100000"/>
              </a:lnSpc>
            </a:pPr>
            <a:r>
              <a:rPr b="0" lang="ca-ES" sz="1800" spc="-1" strike="noStrike">
                <a:solidFill>
                  <a:srgbClr val="000000"/>
                </a:solidFill>
                <a:latin typeface="Calibri"/>
                <a:ea typeface="Calibri"/>
              </a:rPr>
              <a:t>Font: Susanna Olives, 2021</a:t>
            </a:r>
            <a:endParaRPr b="0" lang="ca-E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a-ES" sz="1800" spc="-1" strike="noStrike">
              <a:latin typeface="Arial"/>
            </a:endParaRPr>
          </a:p>
        </p:txBody>
      </p:sp>
      <p:pic>
        <p:nvPicPr>
          <p:cNvPr id="42" name="Google Shape;68;p2" descr=""/>
          <p:cNvPicPr/>
          <p:nvPr/>
        </p:nvPicPr>
        <p:blipFill>
          <a:blip r:embed="rId2"/>
          <a:stretch/>
        </p:blipFill>
        <p:spPr>
          <a:xfrm>
            <a:off x="2027520" y="1584000"/>
            <a:ext cx="8970120" cy="3851640"/>
          </a:xfrm>
          <a:prstGeom prst="rect">
            <a:avLst/>
          </a:prstGeom>
          <a:ln w="9360">
            <a:solidFill>
              <a:srgbClr val="666666"/>
            </a:solidFill>
            <a:round/>
          </a:ln>
          <a:effectLst>
            <a:outerShdw dir="2700000" dist="101823">
              <a:srgbClr val="808080"/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836280" y="689400"/>
            <a:ext cx="9817560" cy="78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0" lang="ca-ES" sz="3600" spc="-1" strike="noStrike">
                <a:solidFill>
                  <a:srgbClr val="000000"/>
                </a:solidFill>
                <a:latin typeface="Calibri"/>
                <a:ea typeface="Calibri"/>
              </a:rPr>
              <a:t>Cas pràctic: Àngel</a:t>
            </a:r>
            <a:endParaRPr b="0" lang="ca-ES" sz="36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780120" y="1872000"/>
            <a:ext cx="11098800" cy="442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3"/>
          <p:cNvSpPr/>
          <p:nvPr/>
        </p:nvSpPr>
        <p:spPr>
          <a:xfrm>
            <a:off x="1008000" y="1728000"/>
            <a:ext cx="10582920" cy="387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15000"/>
              </a:lnSpc>
            </a:pPr>
            <a:r>
              <a:rPr b="1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Edat en el moment de la demanda al CDIAP: </a:t>
            </a: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1 any i 7 mesos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1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Edat en el moment de la primera visita al CDIAP: </a:t>
            </a: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1 any i 9 mesos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1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Motiu de consulta al CDIAP: </a:t>
            </a: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(mare) “</a:t>
            </a:r>
            <a:r>
              <a:rPr b="0" i="1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És un nen molt normal, llest, observador, sociable, bo a nivell motor. Però va molt a la seva, el crides i no atén”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1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Derivació al CDIAP: </a:t>
            </a: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ABS (mare expressa preocupacions a la pediatra 18 mesos) + Programa de Prevenció i Detecció a Escoles Bressol</a:t>
            </a:r>
            <a:endParaRPr b="0" lang="ca-E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80;p4" descr=""/>
          <p:cNvPicPr/>
          <p:nvPr/>
        </p:nvPicPr>
        <p:blipFill>
          <a:blip r:embed="rId2"/>
          <a:stretch/>
        </p:blipFill>
        <p:spPr>
          <a:xfrm>
            <a:off x="941040" y="1752120"/>
            <a:ext cx="2934360" cy="3351600"/>
          </a:xfrm>
          <a:prstGeom prst="rect">
            <a:avLst/>
          </a:prstGeom>
          <a:ln w="9360">
            <a:solidFill>
              <a:srgbClr val="666666"/>
            </a:solidFill>
            <a:round/>
          </a:ln>
          <a:effectLst>
            <a:outerShdw dir="2700000" dist="101823">
              <a:srgbClr val="808080"/>
            </a:outerShdw>
          </a:effectLst>
        </p:spPr>
      </p:pic>
      <p:sp>
        <p:nvSpPr>
          <p:cNvPr id="47" name="CustomShape 1"/>
          <p:cNvSpPr/>
          <p:nvPr/>
        </p:nvSpPr>
        <p:spPr>
          <a:xfrm>
            <a:off x="836280" y="689400"/>
            <a:ext cx="9817560" cy="78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0" lang="ca-ES" sz="3600" spc="-1" strike="noStrike">
                <a:solidFill>
                  <a:srgbClr val="000000"/>
                </a:solidFill>
                <a:latin typeface="Calibri"/>
                <a:ea typeface="Calibri"/>
              </a:rPr>
              <a:t>Cas pràctic: Àngel</a:t>
            </a:r>
            <a:endParaRPr b="0" lang="ca-ES" sz="3600" spc="-1" strike="noStrike"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4462920" y="1214280"/>
            <a:ext cx="7236000" cy="555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15000"/>
              </a:lnSpc>
            </a:pPr>
            <a:r>
              <a:rPr b="1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PREVENCIÓ I DETECCIÓ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Programa de Prevenció i Detecció a Escoles Bressol i Espais Familiars (CDIAP-EB)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1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IMPRESSIÓ DIAGNÒSTICA INICIAL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Entrevistes amb la família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Observació hores de joc (nen-família)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Coordinació amb diferents serveis (ABS i EB)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1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TRACTAMENT /  INTERDISCIPLINARIETAT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Treball interdisciplinari dins CDIAP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CDIAP_ Àngel, mare, àvia 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Treball conjunt amb EB, EAP i Escola</a:t>
            </a:r>
            <a:endParaRPr b="0" lang="ca-ES" sz="2400" spc="-1" strike="noStrike">
              <a:latin typeface="Arial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941040" y="5256000"/>
            <a:ext cx="31057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a-ES" sz="1800" spc="-1" strike="noStrike">
                <a:solidFill>
                  <a:srgbClr val="000000"/>
                </a:solidFill>
                <a:latin typeface="Calibri"/>
                <a:ea typeface="Calibri"/>
              </a:rPr>
              <a:t>Font: Susanna Olives, 2021</a:t>
            </a:r>
            <a:endParaRPr b="0" lang="ca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836280" y="689400"/>
            <a:ext cx="9817560" cy="78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0" lang="ca-ES" sz="3600" spc="-1" strike="noStrike">
                <a:solidFill>
                  <a:srgbClr val="000000"/>
                </a:solidFill>
                <a:latin typeface="Calibri"/>
                <a:ea typeface="Calibri"/>
              </a:rPr>
              <a:t>Cas pràctic: Àngel</a:t>
            </a:r>
            <a:endParaRPr b="0" lang="ca-ES" sz="3600" spc="-1" strike="noStrike"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5011200" y="2232000"/>
            <a:ext cx="5111640" cy="30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ENTENDRE I ATENDRE A LA FAMÍLIA,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FAMÍLIA COM A AGENT TERAPÈUTIC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Treball al CDIAP amb l’Àngel, la mare i l’àvia.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a-ES" sz="2400" spc="-1" strike="noStrike">
              <a:latin typeface="Arial"/>
            </a:endParaRPr>
          </a:p>
        </p:txBody>
      </p:sp>
      <p:pic>
        <p:nvPicPr>
          <p:cNvPr id="52" name="Google Shape;90;p5" descr=""/>
          <p:cNvPicPr/>
          <p:nvPr/>
        </p:nvPicPr>
        <p:blipFill>
          <a:blip r:embed="rId2"/>
          <a:stretch/>
        </p:blipFill>
        <p:spPr>
          <a:xfrm>
            <a:off x="1007280" y="1656000"/>
            <a:ext cx="3254040" cy="3894120"/>
          </a:xfrm>
          <a:prstGeom prst="rect">
            <a:avLst/>
          </a:prstGeom>
          <a:ln w="9360">
            <a:solidFill>
              <a:srgbClr val="666666"/>
            </a:solidFill>
            <a:round/>
          </a:ln>
          <a:effectLst>
            <a:outerShdw dir="2700000" dist="101823">
              <a:srgbClr val="808080"/>
            </a:outerShdw>
          </a:effectLst>
        </p:spPr>
      </p:pic>
      <p:sp>
        <p:nvSpPr>
          <p:cNvPr id="53" name="CustomShape 3"/>
          <p:cNvSpPr/>
          <p:nvPr/>
        </p:nvSpPr>
        <p:spPr>
          <a:xfrm>
            <a:off x="1083600" y="5688360"/>
            <a:ext cx="32540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a-ES" sz="1800" spc="-1" strike="noStrike">
                <a:solidFill>
                  <a:srgbClr val="000000"/>
                </a:solidFill>
                <a:latin typeface="Calibri"/>
                <a:ea typeface="Calibri"/>
              </a:rPr>
              <a:t>Font: Susanna Olives, 2021</a:t>
            </a:r>
            <a:endParaRPr b="0" lang="ca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836280" y="689400"/>
            <a:ext cx="9817560" cy="78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0" lang="ca-ES" sz="3600" spc="-1" strike="noStrike">
                <a:solidFill>
                  <a:srgbClr val="000000"/>
                </a:solidFill>
                <a:latin typeface="Calibri"/>
                <a:ea typeface="Calibri"/>
              </a:rPr>
              <a:t>Cas pràctic: Àngel</a:t>
            </a:r>
            <a:endParaRPr b="0" lang="ca-ES" sz="3600" spc="-1" strike="noStrike"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4923720" y="792000"/>
            <a:ext cx="7076520" cy="655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ESCOLA BRESSOL / ESCOLA / EAP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Programa Prevenció i Detecció EB (previ a l’alta al CDIAP)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Treball conjunt amb EB (ja d’alta al CDIAP)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Coordinació amb EAP (previ preinscripcions P3)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Coordinacions amb EAP i Escola (un cop escolaritzat)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SERVEIS SOCIALS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Vinculació amb SS de la zona de residència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ABS / HOSPITAL / CSMIJ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Estudis genètics i d’audició. 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Derivació al CSMIJ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ALTRES ESPAIS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Extraescolar de piscina</a:t>
            </a: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a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a-ES" sz="2400" spc="-1" strike="noStrike">
              <a:latin typeface="Arial"/>
            </a:endParaRPr>
          </a:p>
        </p:txBody>
      </p:sp>
      <p:pic>
        <p:nvPicPr>
          <p:cNvPr id="56" name="Google Shape;98;p6" descr=""/>
          <p:cNvPicPr/>
          <p:nvPr/>
        </p:nvPicPr>
        <p:blipFill>
          <a:blip r:embed="rId2"/>
          <a:stretch/>
        </p:blipFill>
        <p:spPr>
          <a:xfrm>
            <a:off x="977400" y="1702800"/>
            <a:ext cx="3160440" cy="3815640"/>
          </a:xfrm>
          <a:prstGeom prst="rect">
            <a:avLst/>
          </a:prstGeom>
          <a:ln w="9360">
            <a:solidFill>
              <a:srgbClr val="666666"/>
            </a:solidFill>
            <a:round/>
          </a:ln>
          <a:effectLst>
            <a:outerShdw dir="2700000" dist="101823">
              <a:srgbClr val="808080"/>
            </a:outerShdw>
          </a:effectLst>
        </p:spPr>
      </p:pic>
      <p:sp>
        <p:nvSpPr>
          <p:cNvPr id="57" name="CustomShape 3"/>
          <p:cNvSpPr/>
          <p:nvPr/>
        </p:nvSpPr>
        <p:spPr>
          <a:xfrm>
            <a:off x="977400" y="5663160"/>
            <a:ext cx="32356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a-ES" sz="1800" spc="-1" strike="noStrike">
                <a:solidFill>
                  <a:srgbClr val="000000"/>
                </a:solidFill>
                <a:latin typeface="Calibri"/>
                <a:ea typeface="Calibri"/>
              </a:rPr>
              <a:t>Font: Susanna Olives, 2021</a:t>
            </a:r>
            <a:endParaRPr b="0" lang="ca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2288160" y="498240"/>
            <a:ext cx="8395920" cy="78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ca-ES" sz="3600" spc="-1" strike="noStrike">
                <a:solidFill>
                  <a:srgbClr val="000000"/>
                </a:solidFill>
                <a:latin typeface="Calibri"/>
                <a:ea typeface="Calibri"/>
              </a:rPr>
              <a:t>MOLTES GRÀCIES PER LA VOSTRA ATENCIÓ. </a:t>
            </a:r>
            <a:endParaRPr b="0" lang="ca-ES" sz="3600" spc="-1" strike="noStrike"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912960" y="1286280"/>
            <a:ext cx="8395920" cy="20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just">
              <a:lnSpc>
                <a:spcPct val="100000"/>
              </a:lnSpc>
            </a:pPr>
            <a:r>
              <a:rPr b="1" i="1" lang="ca-ES" sz="2400" spc="-1" strike="noStrike">
                <a:solidFill>
                  <a:srgbClr val="6c006c"/>
                </a:solidFill>
                <a:latin typeface="Calibri"/>
                <a:ea typeface="Calibri"/>
              </a:rPr>
              <a:t>eipea</a:t>
            </a:r>
            <a:r>
              <a:rPr b="0" i="1" lang="ca-ES" sz="2400" spc="-1" strike="noStrike">
                <a:solidFill>
                  <a:srgbClr val="6c006c"/>
                </a:solidFill>
                <a:latin typeface="Calibri"/>
                <a:ea typeface="Calibri"/>
              </a:rPr>
              <a:t> </a:t>
            </a: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és una associació creada com a espai per promoure la reflexió, comprensió i divulgació sobre els autismes que parteix de la comprensió dels mateixos des d'una visió psicodinàmica. El vehicle principal de divulgació és una </a:t>
            </a:r>
            <a:r>
              <a:rPr b="1" lang="ca-ES" sz="2400" spc="-1" strike="noStrike">
                <a:solidFill>
                  <a:srgbClr val="6c006c"/>
                </a:solidFill>
                <a:latin typeface="Calibri"/>
                <a:ea typeface="Calibri"/>
              </a:rPr>
              <a:t>revista digital</a:t>
            </a: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 bilingüe de periodicitat semestral i gratuïta.</a:t>
            </a:r>
            <a:endParaRPr b="0" lang="ca-ES" sz="2400" spc="-1" strike="noStrike">
              <a:latin typeface="Arial"/>
            </a:endParaRPr>
          </a:p>
        </p:txBody>
      </p:sp>
      <p:pic>
        <p:nvPicPr>
          <p:cNvPr id="60" name="Google Shape;106;p7" descr=""/>
          <p:cNvPicPr/>
          <p:nvPr/>
        </p:nvPicPr>
        <p:blipFill>
          <a:blip r:embed="rId2"/>
          <a:stretch/>
        </p:blipFill>
        <p:spPr>
          <a:xfrm>
            <a:off x="9658440" y="1501920"/>
            <a:ext cx="2107440" cy="2117880"/>
          </a:xfrm>
          <a:prstGeom prst="rect">
            <a:avLst/>
          </a:prstGeom>
          <a:ln>
            <a:noFill/>
          </a:ln>
        </p:spPr>
      </p:pic>
      <p:pic>
        <p:nvPicPr>
          <p:cNvPr id="61" name="Google Shape;107;p7" descr=""/>
          <p:cNvPicPr/>
          <p:nvPr/>
        </p:nvPicPr>
        <p:blipFill>
          <a:blip r:embed="rId3"/>
          <a:stretch/>
        </p:blipFill>
        <p:spPr>
          <a:xfrm rot="20009400">
            <a:off x="8382600" y="2940480"/>
            <a:ext cx="1155960" cy="806400"/>
          </a:xfrm>
          <a:prstGeom prst="rect">
            <a:avLst/>
          </a:prstGeom>
          <a:ln>
            <a:noFill/>
          </a:ln>
        </p:spPr>
      </p:pic>
      <p:sp>
        <p:nvSpPr>
          <p:cNvPr id="62" name="CustomShape 3"/>
          <p:cNvSpPr/>
          <p:nvPr/>
        </p:nvSpPr>
        <p:spPr>
          <a:xfrm>
            <a:off x="7144920" y="2981880"/>
            <a:ext cx="1521720" cy="102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</a:pPr>
            <a:r>
              <a:rPr b="0" lang="ca-ES" sz="2400" spc="-1" strike="noStrike">
                <a:solidFill>
                  <a:srgbClr val="000000"/>
                </a:solidFill>
                <a:latin typeface="Lobster"/>
                <a:ea typeface="Lobster"/>
              </a:rPr>
              <a:t>llegeix-nos</a:t>
            </a:r>
            <a:endParaRPr b="0" lang="ca-ES" sz="2400" spc="-1" strike="noStrike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12960" y="4070880"/>
            <a:ext cx="8395920" cy="128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 algn="just">
              <a:lnSpc>
                <a:spcPct val="100000"/>
              </a:lnSpc>
            </a:pPr>
            <a:r>
              <a:rPr b="0" lang="ca-ES" sz="2400" spc="-1" strike="noStrike">
                <a:solidFill>
                  <a:srgbClr val="000000"/>
                </a:solidFill>
                <a:latin typeface="Calibri"/>
                <a:ea typeface="Calibri"/>
              </a:rPr>
              <a:t>Depenem de la vostra ajuda a través de la campanya de micromecenatge per seguir garantint la qualitat i gratuïtat de la revista (amb aportacions des de 2€ al mes).</a:t>
            </a:r>
            <a:endParaRPr b="0" lang="ca-ES" sz="2400" spc="-1" strike="noStrike">
              <a:latin typeface="Arial"/>
            </a:endParaRPr>
          </a:p>
        </p:txBody>
      </p:sp>
      <p:pic>
        <p:nvPicPr>
          <p:cNvPr id="64" name="Google Shape;110;p7" descr=""/>
          <p:cNvPicPr/>
          <p:nvPr/>
        </p:nvPicPr>
        <p:blipFill>
          <a:blip r:embed="rId4"/>
          <a:stretch/>
        </p:blipFill>
        <p:spPr>
          <a:xfrm rot="20009400">
            <a:off x="8382600" y="5004000"/>
            <a:ext cx="1155960" cy="806400"/>
          </a:xfrm>
          <a:prstGeom prst="rect">
            <a:avLst/>
          </a:prstGeom>
          <a:ln>
            <a:noFill/>
          </a:ln>
        </p:spPr>
      </p:pic>
      <p:sp>
        <p:nvSpPr>
          <p:cNvPr id="65" name="CustomShape 5"/>
          <p:cNvSpPr/>
          <p:nvPr/>
        </p:nvSpPr>
        <p:spPr>
          <a:xfrm>
            <a:off x="7144920" y="5045400"/>
            <a:ext cx="1521720" cy="102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</a:pPr>
            <a:r>
              <a:rPr b="0" lang="ca-ES" sz="2400" spc="-1" strike="noStrike">
                <a:solidFill>
                  <a:srgbClr val="000000"/>
                </a:solidFill>
                <a:latin typeface="Lobster"/>
                <a:ea typeface="Lobster"/>
              </a:rPr>
              <a:t>col·labora</a:t>
            </a:r>
            <a:endParaRPr b="0" lang="ca-ES" sz="2400" spc="-1" strike="noStrike">
              <a:latin typeface="Arial"/>
            </a:endParaRPr>
          </a:p>
        </p:txBody>
      </p:sp>
      <p:pic>
        <p:nvPicPr>
          <p:cNvPr id="66" name="Google Shape;112;p7" descr=""/>
          <p:cNvPicPr/>
          <p:nvPr/>
        </p:nvPicPr>
        <p:blipFill>
          <a:blip r:embed="rId5"/>
          <a:stretch/>
        </p:blipFill>
        <p:spPr>
          <a:xfrm>
            <a:off x="9704880" y="3835800"/>
            <a:ext cx="2013840" cy="2031480"/>
          </a:xfrm>
          <a:prstGeom prst="rect">
            <a:avLst/>
          </a:prstGeom>
          <a:ln>
            <a:noFill/>
          </a:ln>
        </p:spPr>
      </p:pic>
      <p:pic>
        <p:nvPicPr>
          <p:cNvPr id="67" name="Google Shape;113;p7" descr=""/>
          <p:cNvPicPr/>
          <p:nvPr/>
        </p:nvPicPr>
        <p:blipFill>
          <a:blip r:embed="rId6"/>
          <a:stretch/>
        </p:blipFill>
        <p:spPr>
          <a:xfrm>
            <a:off x="5150880" y="5769360"/>
            <a:ext cx="1890360" cy="891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LibreOffice/6.1.5.2$Windows_x86 LibreOffice_project/90f8dcf33c87b3705e78202e3df5142b201bd805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ca-ES</dc:language>
  <cp:lastModifiedBy/>
  <cp:revision>0</cp:revision>
  <dc:subject/>
  <dc:title/>
</cp:coreProperties>
</file>